
<file path=[Content_Types].xml><?xml version="1.0" encoding="utf-8"?>
<Types xmlns="http://schemas.openxmlformats.org/package/2006/content-types">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sldIdLst>
    <p:sldId id="256" r:id="rId2"/>
    <p:sldId id="257" r:id="rId3"/>
    <p:sldId id="258" r:id="rId4"/>
    <p:sldId id="259" r:id="rId5"/>
    <p:sldId id="260" r:id="rId6"/>
    <p:sldId id="261" r:id="rId7"/>
    <p:sldId id="262" r:id="rId8"/>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8" d="100"/>
          <a:sy n="138" d="100"/>
        </p:scale>
        <p:origin x="114" y="3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title>
      <c:tx>
        <c:rich>
          <a:bodyPr/>
          <a:lstStyle/>
          <a:p>
            <a:pPr>
              <a:defRPr sz="1300" b="0" i="0" u="none" strike="noStrike">
                <a:solidFill>
                  <a:srgbClr val="0D1117"/>
                </a:solidFill>
                <a:latin typeface="Arial"/>
              </a:defRPr>
            </a:pPr>
            <a:r>
              <a:rPr lang="en-US" sz="1300" b="0" i="0" u="none" strike="noStrike" dirty="0">
                <a:solidFill>
                  <a:srgbClr val="0D1117"/>
                </a:solidFill>
                <a:latin typeface="Arial"/>
              </a:rPr>
              <a:t>Salary by Experience Level (CAD $1000s)</a:t>
            </a:r>
          </a:p>
        </c:rich>
      </c:tx>
      <c:overlay val="0"/>
    </c:title>
    <c:autoTitleDeleted val="0"/>
    <c:plotArea>
      <c:layout/>
      <c:barChart>
        <c:barDir val="col"/>
        <c:grouping val="clustered"/>
        <c:varyColors val="0"/>
        <c:ser>
          <c:idx val="0"/>
          <c:order val="0"/>
          <c:tx>
            <c:strRef>
              <c:f>Sheet1!$B$1</c:f>
              <c:strCache>
                <c:ptCount val="1"/>
                <c:pt idx="0">
                  <c:v>Avg Annual Salary (CAD $000s)</c:v>
                </c:pt>
              </c:strCache>
            </c:strRef>
          </c:tx>
          <c:spPr>
            <a:solidFill>
              <a:srgbClr val="1F6FEB"/>
            </a:solidFill>
            <a:effectLst/>
          </c:spPr>
          <c:invertIfNegative val="0"/>
          <c:dPt>
            <c:idx val="0"/>
            <c:invertIfNegative val="0"/>
            <c:bubble3D val="0"/>
            <c:spPr>
              <a:solidFill>
                <a:srgbClr val="1F6FEB"/>
              </a:solidFill>
              <a:effectLst/>
            </c:spPr>
            <c:extLst>
              <c:ext xmlns:c16="http://schemas.microsoft.com/office/drawing/2014/chart" uri="{C3380CC4-5D6E-409C-BE32-E72D297353CC}">
                <c16:uniqueId val="{00000001-763A-4266-B7AA-7871AAD5CC93}"/>
              </c:ext>
            </c:extLst>
          </c:dPt>
          <c:dPt>
            <c:idx val="1"/>
            <c:invertIfNegative val="0"/>
            <c:bubble3D val="0"/>
            <c:spPr>
              <a:solidFill>
                <a:srgbClr val="1F6FEB"/>
              </a:solidFill>
              <a:effectLst/>
            </c:spPr>
            <c:extLst>
              <c:ext xmlns:c16="http://schemas.microsoft.com/office/drawing/2014/chart" uri="{C3380CC4-5D6E-409C-BE32-E72D297353CC}">
                <c16:uniqueId val="{00000003-763A-4266-B7AA-7871AAD5CC93}"/>
              </c:ext>
            </c:extLst>
          </c:dPt>
          <c:dPt>
            <c:idx val="2"/>
            <c:invertIfNegative val="0"/>
            <c:bubble3D val="0"/>
            <c:spPr>
              <a:solidFill>
                <a:srgbClr val="1F6FEB"/>
              </a:solidFill>
              <a:effectLst/>
            </c:spPr>
            <c:extLst>
              <c:ext xmlns:c16="http://schemas.microsoft.com/office/drawing/2014/chart" uri="{C3380CC4-5D6E-409C-BE32-E72D297353CC}">
                <c16:uniqueId val="{00000005-763A-4266-B7AA-7871AAD5CC93}"/>
              </c:ext>
            </c:extLst>
          </c:dPt>
          <c:dPt>
            <c:idx val="3"/>
            <c:invertIfNegative val="0"/>
            <c:bubble3D val="0"/>
            <c:spPr>
              <a:solidFill>
                <a:srgbClr val="238636"/>
              </a:solidFill>
              <a:effectLst/>
            </c:spPr>
            <c:extLst>
              <c:ext xmlns:c16="http://schemas.microsoft.com/office/drawing/2014/chart" uri="{C3380CC4-5D6E-409C-BE32-E72D297353CC}">
                <c16:uniqueId val="{00000007-763A-4266-B7AA-7871AAD5CC93}"/>
              </c:ext>
            </c:extLst>
          </c:dPt>
          <c:dPt>
            <c:idx val="4"/>
            <c:invertIfNegative val="0"/>
            <c:bubble3D val="0"/>
            <c:spPr>
              <a:solidFill>
                <a:srgbClr val="58A6FF"/>
              </a:solidFill>
              <a:effectLst/>
            </c:spPr>
            <c:extLst>
              <c:ext xmlns:c16="http://schemas.microsoft.com/office/drawing/2014/chart" uri="{C3380CC4-5D6E-409C-BE32-E72D297353CC}">
                <c16:uniqueId val="{00000009-763A-4266-B7AA-7871AAD5CC93}"/>
              </c:ext>
            </c:extLst>
          </c:dPt>
          <c:dLbls>
            <c:numFmt formatCode="#,##0" sourceLinked="0"/>
            <c:spPr>
              <a:noFill/>
              <a:ln>
                <a:noFill/>
              </a:ln>
              <a:effectLst/>
            </c:spPr>
            <c:txPr>
              <a:bodyPr/>
              <a:lstStyle/>
              <a:p>
                <a:pPr>
                  <a:defRPr sz="1200" b="0" i="0" u="none" strike="noStrike">
                    <a:solidFill>
                      <a:srgbClr val="1E293B"/>
                    </a:solidFill>
                    <a:latin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Junior ML Eng</c:v>
                </c:pt>
                <c:pt idx="1">
                  <c:v>Mid ML Eng</c:v>
                </c:pt>
                <c:pt idx="2">
                  <c:v>Senior ML Eng</c:v>
                </c:pt>
                <c:pt idx="3">
                  <c:v>Staff/Principal</c:v>
                </c:pt>
                <c:pt idx="4">
                  <c:v>ML Research Sci</c:v>
                </c:pt>
              </c:strCache>
            </c:strRef>
          </c:cat>
          <c:val>
            <c:numRef>
              <c:f>Sheet1!$B$2:$B$6</c:f>
              <c:numCache>
                <c:formatCode>General</c:formatCode>
                <c:ptCount val="5"/>
                <c:pt idx="0">
                  <c:v>95</c:v>
                </c:pt>
                <c:pt idx="1">
                  <c:v>130</c:v>
                </c:pt>
                <c:pt idx="2">
                  <c:v>160</c:v>
                </c:pt>
                <c:pt idx="3">
                  <c:v>200</c:v>
                </c:pt>
                <c:pt idx="4">
                  <c:v>175</c:v>
                </c:pt>
              </c:numCache>
            </c:numRef>
          </c:val>
          <c:extLst>
            <c:ext xmlns:c16="http://schemas.microsoft.com/office/drawing/2014/chart" uri="{C3380CC4-5D6E-409C-BE32-E72D297353CC}">
              <c16:uniqueId val="{0000000A-763A-4266-B7AA-7871AAD5CC93}"/>
            </c:ext>
          </c:extLst>
        </c:ser>
        <c:dLbls>
          <c:showLegendKey val="0"/>
          <c:showVal val="1"/>
          <c:showCatName val="0"/>
          <c:showSerName val="0"/>
          <c:showPercent val="0"/>
          <c:showBubbleSize val="0"/>
        </c:dLbls>
        <c:gapWidth val="150"/>
        <c:axId val="2094734554"/>
        <c:axId val="2094734552"/>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200" b="0" i="0" u="none" strike="noStrike">
                <a:solidFill>
                  <a:srgbClr val="4A5568"/>
                </a:solidFill>
                <a:latin typeface="Arial"/>
              </a:defRPr>
            </a:pPr>
            <a:endParaRPr lang="en-US"/>
          </a:p>
        </c:txPr>
        <c:crossAx val="2094734552"/>
        <c:crosses val="autoZero"/>
        <c:auto val="1"/>
        <c:lblAlgn val="ctr"/>
        <c:lblOffset val="100"/>
        <c:noMultiLvlLbl val="1"/>
      </c:catAx>
      <c:valAx>
        <c:axId val="2094734552"/>
        <c:scaling>
          <c:orientation val="minMax"/>
        </c:scaling>
        <c:delete val="0"/>
        <c:axPos val="l"/>
        <c:majorGridlines>
          <c:spPr>
            <a:ln w="6350" cap="flat">
              <a:solidFill>
                <a:srgbClr val="E2E8F0"/>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1200" b="0" i="0" u="none" strike="noStrike">
                <a:solidFill>
                  <a:srgbClr val="4A5568"/>
                </a:solidFill>
                <a:latin typeface="Arial"/>
              </a:defRPr>
            </a:pPr>
            <a:endParaRPr lang="en-US"/>
          </a:p>
        </c:txPr>
        <c:crossAx val="2094734554"/>
        <c:crosses val="autoZero"/>
        <c:crossBetween val="between"/>
      </c:valAx>
      <c:spPr>
        <a:noFill/>
        <a:ln>
          <a:noFill/>
        </a:ln>
        <a:effectLst/>
      </c:spPr>
    </c:plotArea>
    <c:plotVisOnly val="1"/>
    <c:dispBlanksAs val="span"/>
    <c:showDLblsOverMax val="1"/>
  </c:chart>
  <c:spPr>
    <a:solidFill>
      <a:srgbClr val="FFFFFF"/>
    </a:solidFill>
    <a:ln>
      <a:noFill/>
    </a:ln>
    <a:effectLst/>
  </c:sp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73256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8" Type="http://schemas.openxmlformats.org/officeDocument/2006/relationships/hyperlink" Target="https://cloud.google.com/automl" TargetMode="External"/><Relationship Id="rId3" Type="http://schemas.openxmlformats.org/officeDocument/2006/relationships/hyperlink" Target="https://www.bls.gov/ooh/computer-and-information-technology/computer-and-information-research-scientists.htm" TargetMode="External"/><Relationship Id="rId7" Type="http://schemas.openxmlformats.org/officeDocument/2006/relationships/hyperlink" Target="https://www.glassdoor.ca/Salaries/machine-learning-engineer-salary-SRCH_KO0,25.htm" TargetMode="External"/><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hyperlink" Target="https://www.europarl.europa.eu/topics/en/article/20230601STO93804/eu-ai-act-first-regulation-on-artificial-intelligence" TargetMode="External"/><Relationship Id="rId11" Type="http://schemas.openxmlformats.org/officeDocument/2006/relationships/hyperlink" Target="https://huggingface.co/" TargetMode="External"/><Relationship Id="rId5" Type="http://schemas.openxmlformats.org/officeDocument/2006/relationships/hyperlink" Target="https://www.grandviewresearch.com/industry-analysis/artificial-intelligence-ai-market" TargetMode="External"/><Relationship Id="rId10" Type="http://schemas.openxmlformats.org/officeDocument/2006/relationships/hyperlink" Target="https://www.anthropic.com/careers" TargetMode="External"/><Relationship Id="rId4" Type="http://schemas.openxmlformats.org/officeDocument/2006/relationships/hyperlink" Target="https://economicgraph.linkedin.com/research/jobs-on-the-rise" TargetMode="External"/><Relationship Id="rId9" Type="http://schemas.openxmlformats.org/officeDocument/2006/relationships/hyperlink" Target="https://aws.amazon.com/sagemaker/autopilot/" TargetMode="Externa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D1117"/>
        </a:solidFill>
        <a:effectLst/>
      </p:bgPr>
    </p:bg>
    <p:spTree>
      <p:nvGrpSpPr>
        <p:cNvPr id="1" name=""/>
        <p:cNvGrpSpPr/>
        <p:nvPr/>
      </p:nvGrpSpPr>
      <p:grpSpPr>
        <a:xfrm>
          <a:off x="0" y="0"/>
          <a:ext cx="0" cy="0"/>
          <a:chOff x="0" y="0"/>
          <a:chExt cx="0" cy="0"/>
        </a:xfrm>
      </p:grpSpPr>
      <p:sp>
        <p:nvSpPr>
          <p:cNvPr id="2" name="Shape 0"/>
          <p:cNvSpPr/>
          <p:nvPr/>
        </p:nvSpPr>
        <p:spPr>
          <a:xfrm>
            <a:off x="0" y="0"/>
            <a:ext cx="320040" cy="5143500"/>
          </a:xfrm>
          <a:prstGeom prst="rect">
            <a:avLst/>
          </a:prstGeom>
          <a:solidFill>
            <a:srgbClr val="1F6FEB"/>
          </a:solidFill>
          <a:ln w="12700">
            <a:solidFill>
              <a:srgbClr val="1F6FEB"/>
            </a:solidFill>
            <a:prstDash val="solid"/>
          </a:ln>
        </p:spPr>
      </p:sp>
      <p:sp>
        <p:nvSpPr>
          <p:cNvPr id="3" name="Text 1"/>
          <p:cNvSpPr/>
          <p:nvPr/>
        </p:nvSpPr>
        <p:spPr>
          <a:xfrm>
            <a:off x="594360" y="1188720"/>
            <a:ext cx="8046720" cy="1005840"/>
          </a:xfrm>
          <a:prstGeom prst="rect">
            <a:avLst/>
          </a:prstGeom>
          <a:noFill/>
          <a:ln/>
        </p:spPr>
        <p:txBody>
          <a:bodyPr wrap="square" lIns="0" tIns="0" rIns="0" bIns="0" rtlCol="0" anchor="ctr"/>
          <a:lstStyle/>
          <a:p>
            <a:pPr marL="0" indent="0">
              <a:buNone/>
            </a:pPr>
            <a:r>
              <a:rPr lang="en-US" sz="4800" b="1" dirty="0">
                <a:solidFill>
                  <a:srgbClr val="FFFFFF"/>
                </a:solidFill>
                <a:latin typeface="Calibri" pitchFamily="34" charset="0"/>
                <a:ea typeface="Calibri" pitchFamily="34" charset="-122"/>
                <a:cs typeface="Calibri" pitchFamily="34" charset="-120"/>
              </a:rPr>
              <a:t>AI / ML ENGINEER</a:t>
            </a:r>
            <a:endParaRPr lang="en-US" sz="4800" dirty="0"/>
          </a:p>
        </p:txBody>
      </p:sp>
      <p:sp>
        <p:nvSpPr>
          <p:cNvPr id="4" name="Text 2"/>
          <p:cNvSpPr/>
          <p:nvPr/>
        </p:nvSpPr>
        <p:spPr>
          <a:xfrm>
            <a:off x="594360" y="2286000"/>
            <a:ext cx="8046720" cy="502920"/>
          </a:xfrm>
          <a:prstGeom prst="rect">
            <a:avLst/>
          </a:prstGeom>
          <a:noFill/>
          <a:ln/>
        </p:spPr>
        <p:txBody>
          <a:bodyPr wrap="square" lIns="0" tIns="0" rIns="0" bIns="0" rtlCol="0" anchor="ctr"/>
          <a:lstStyle/>
          <a:p>
            <a:pPr marL="0" indent="0">
              <a:buNone/>
            </a:pPr>
            <a:r>
              <a:rPr lang="en-US" sz="1800" dirty="0">
                <a:solidFill>
                  <a:srgbClr val="58A6FF"/>
                </a:solidFill>
                <a:latin typeface="Calibri" pitchFamily="34" charset="0"/>
                <a:ea typeface="Calibri" pitchFamily="34" charset="-122"/>
                <a:cs typeface="Calibri" pitchFamily="34" charset="-120"/>
              </a:rPr>
              <a:t>Careers in Computer Science in the Age of AI Disruption</a:t>
            </a:r>
            <a:endParaRPr lang="en-US" sz="1800" dirty="0"/>
          </a:p>
        </p:txBody>
      </p:sp>
      <p:sp>
        <p:nvSpPr>
          <p:cNvPr id="5" name="Text 3"/>
          <p:cNvSpPr/>
          <p:nvPr/>
        </p:nvSpPr>
        <p:spPr>
          <a:xfrm>
            <a:off x="594360" y="2926080"/>
            <a:ext cx="6858000" cy="411480"/>
          </a:xfrm>
          <a:prstGeom prst="rect">
            <a:avLst/>
          </a:prstGeom>
          <a:noFill/>
          <a:ln/>
        </p:spPr>
        <p:txBody>
          <a:bodyPr wrap="square" lIns="0" tIns="0" rIns="0" bIns="0" rtlCol="0" anchor="ctr"/>
          <a:lstStyle/>
          <a:p>
            <a:pPr marL="0" indent="0">
              <a:buNone/>
            </a:pPr>
            <a:r>
              <a:rPr lang="en-US" sz="1400" i="1" dirty="0">
                <a:solidFill>
                  <a:srgbClr val="8B949E"/>
                </a:solidFill>
                <a:latin typeface="Calibri" pitchFamily="34" charset="0"/>
                <a:ea typeface="Calibri" pitchFamily="34" charset="-122"/>
                <a:cs typeface="Calibri" pitchFamily="34" charset="-120"/>
              </a:rPr>
              <a:t>Where you build the thing that disrupts everything else.</a:t>
            </a:r>
            <a:endParaRPr lang="en-US" sz="1400" dirty="0"/>
          </a:p>
        </p:txBody>
      </p:sp>
      <p:sp>
        <p:nvSpPr>
          <p:cNvPr id="6" name="Shape 4"/>
          <p:cNvSpPr/>
          <p:nvPr/>
        </p:nvSpPr>
        <p:spPr>
          <a:xfrm>
            <a:off x="594360" y="4389120"/>
            <a:ext cx="1463040" cy="73152"/>
          </a:xfrm>
          <a:prstGeom prst="rect">
            <a:avLst/>
          </a:prstGeom>
          <a:solidFill>
            <a:srgbClr val="1F6FEB"/>
          </a:solidFill>
          <a:ln w="12700">
            <a:solidFill>
              <a:srgbClr val="1F6FEB"/>
            </a:solidFill>
            <a:prstDash val="solid"/>
          </a:ln>
        </p:spPr>
      </p:sp>
      <p:sp>
        <p:nvSpPr>
          <p:cNvPr id="7" name="Shape 5"/>
          <p:cNvSpPr/>
          <p:nvPr/>
        </p:nvSpPr>
        <p:spPr>
          <a:xfrm>
            <a:off x="2240280" y="4389120"/>
            <a:ext cx="548640" cy="73152"/>
          </a:xfrm>
          <a:prstGeom prst="rect">
            <a:avLst/>
          </a:prstGeom>
          <a:solidFill>
            <a:srgbClr val="238636"/>
          </a:solidFill>
          <a:ln w="12700">
            <a:solidFill>
              <a:srgbClr val="238636"/>
            </a:solidFill>
            <a:prstDash val="solid"/>
          </a:ln>
        </p:spPr>
      </p:sp>
      <p:sp>
        <p:nvSpPr>
          <p:cNvPr id="8" name="Text 6"/>
          <p:cNvSpPr/>
          <p:nvPr/>
        </p:nvSpPr>
        <p:spPr>
          <a:xfrm>
            <a:off x="594360" y="4526280"/>
            <a:ext cx="7315200" cy="320040"/>
          </a:xfrm>
          <a:prstGeom prst="rect">
            <a:avLst/>
          </a:prstGeom>
          <a:noFill/>
          <a:ln/>
        </p:spPr>
        <p:txBody>
          <a:bodyPr wrap="square" lIns="0" tIns="0" rIns="0" bIns="0" rtlCol="0" anchor="ctr"/>
          <a:lstStyle/>
          <a:p>
            <a:pPr marL="0" indent="0">
              <a:buNone/>
            </a:pPr>
            <a:r>
              <a:rPr lang="en-US" sz="1100" dirty="0">
                <a:solidFill>
                  <a:srgbClr val="8B949E"/>
                </a:solidFill>
                <a:latin typeface="Calibri" pitchFamily="34" charset="0"/>
                <a:ea typeface="Calibri" pitchFamily="34" charset="-122"/>
                <a:cs typeface="Calibri" pitchFamily="34" charset="-120"/>
              </a:rPr>
              <a:t>Presented by: Yousef Abdelsalam</a:t>
            </a:r>
            <a:endParaRPr lang="en-US" sz="11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0F6FF"/>
        </a:solidFill>
        <a:effectLst/>
      </p:bgPr>
    </p:bg>
    <p:spTree>
      <p:nvGrpSpPr>
        <p:cNvPr id="1" name=""/>
        <p:cNvGrpSpPr/>
        <p:nvPr/>
      </p:nvGrpSpPr>
      <p:grpSpPr>
        <a:xfrm>
          <a:off x="0" y="0"/>
          <a:ext cx="0" cy="0"/>
          <a:chOff x="0" y="0"/>
          <a:chExt cx="0" cy="0"/>
        </a:xfrm>
      </p:grpSpPr>
      <p:sp>
        <p:nvSpPr>
          <p:cNvPr id="2" name="Shape 0"/>
          <p:cNvSpPr/>
          <p:nvPr/>
        </p:nvSpPr>
        <p:spPr>
          <a:xfrm>
            <a:off x="0" y="0"/>
            <a:ext cx="9144000" cy="685800"/>
          </a:xfrm>
          <a:prstGeom prst="rect">
            <a:avLst/>
          </a:prstGeom>
          <a:solidFill>
            <a:srgbClr val="0D1117"/>
          </a:solidFill>
          <a:ln w="12700">
            <a:solidFill>
              <a:srgbClr val="0D1117"/>
            </a:solidFill>
            <a:prstDash val="solid"/>
          </a:ln>
        </p:spPr>
      </p:sp>
      <p:sp>
        <p:nvSpPr>
          <p:cNvPr id="3" name="Text 1"/>
          <p:cNvSpPr/>
          <p:nvPr/>
        </p:nvSpPr>
        <p:spPr>
          <a:xfrm>
            <a:off x="365760" y="0"/>
            <a:ext cx="8229600" cy="685800"/>
          </a:xfrm>
          <a:prstGeom prst="rect">
            <a:avLst/>
          </a:prstGeom>
          <a:noFill/>
          <a:ln/>
        </p:spPr>
        <p:txBody>
          <a:bodyPr wrap="square" lIns="0" tIns="0" rIns="0" bIns="0" rtlCol="0" anchor="ctr"/>
          <a:lstStyle/>
          <a:p>
            <a:pPr marL="0" indent="0">
              <a:buNone/>
            </a:pPr>
            <a:r>
              <a:rPr lang="en-US" sz="2000" b="1" dirty="0">
                <a:solidFill>
                  <a:srgbClr val="FFFFFF"/>
                </a:solidFill>
                <a:latin typeface="Calibri" pitchFamily="34" charset="0"/>
                <a:ea typeface="Calibri" pitchFamily="34" charset="-122"/>
                <a:cs typeface="Calibri" pitchFamily="34" charset="-120"/>
              </a:rPr>
              <a:t>CAREER DESCRIPTION</a:t>
            </a:r>
            <a:endParaRPr lang="en-US" sz="2000" dirty="0"/>
          </a:p>
        </p:txBody>
      </p:sp>
      <p:sp>
        <p:nvSpPr>
          <p:cNvPr id="4" name="Shape 2"/>
          <p:cNvSpPr/>
          <p:nvPr/>
        </p:nvSpPr>
        <p:spPr>
          <a:xfrm>
            <a:off x="320040" y="914400"/>
            <a:ext cx="4023360" cy="3657600"/>
          </a:xfrm>
          <a:prstGeom prst="rect">
            <a:avLst/>
          </a:prstGeom>
          <a:solidFill>
            <a:srgbClr val="FFFFFF"/>
          </a:solidFill>
          <a:ln w="12700">
            <a:solidFill>
              <a:srgbClr val="E0E8F0"/>
            </a:solidFill>
            <a:prstDash val="solid"/>
          </a:ln>
          <a:effectLst>
            <a:outerShdw blurRad="101600" dist="25400" dir="8100000" algn="bl" rotWithShape="0">
              <a:srgbClr val="000000">
                <a:alpha val="10000"/>
              </a:srgbClr>
            </a:outerShdw>
          </a:effectLst>
        </p:spPr>
      </p:sp>
      <p:sp>
        <p:nvSpPr>
          <p:cNvPr id="5" name="Text 3"/>
          <p:cNvSpPr/>
          <p:nvPr/>
        </p:nvSpPr>
        <p:spPr>
          <a:xfrm>
            <a:off x="502920" y="1005840"/>
            <a:ext cx="3657600" cy="365760"/>
          </a:xfrm>
          <a:prstGeom prst="rect">
            <a:avLst/>
          </a:prstGeom>
          <a:noFill/>
          <a:ln/>
        </p:spPr>
        <p:txBody>
          <a:bodyPr wrap="square" lIns="0" tIns="0" rIns="0" bIns="0" rtlCol="0" anchor="ctr"/>
          <a:lstStyle/>
          <a:p>
            <a:pPr marL="0" indent="0">
              <a:buNone/>
            </a:pPr>
            <a:r>
              <a:rPr lang="en-US" sz="1400" b="1" dirty="0">
                <a:solidFill>
                  <a:srgbClr val="0D1117"/>
                </a:solidFill>
                <a:latin typeface="Calibri" pitchFamily="34" charset="0"/>
                <a:ea typeface="Calibri" pitchFamily="34" charset="-122"/>
                <a:cs typeface="Calibri" pitchFamily="34" charset="-120"/>
              </a:rPr>
              <a:t>What Do They Do?</a:t>
            </a:r>
            <a:endParaRPr lang="en-US" sz="1400" dirty="0"/>
          </a:p>
        </p:txBody>
      </p:sp>
      <p:sp>
        <p:nvSpPr>
          <p:cNvPr id="6" name="Shape 4"/>
          <p:cNvSpPr/>
          <p:nvPr/>
        </p:nvSpPr>
        <p:spPr>
          <a:xfrm>
            <a:off x="502920" y="1389888"/>
            <a:ext cx="3566160" cy="36576"/>
          </a:xfrm>
          <a:prstGeom prst="rect">
            <a:avLst/>
          </a:prstGeom>
          <a:solidFill>
            <a:srgbClr val="1F6FEB"/>
          </a:solidFill>
          <a:ln w="12700">
            <a:solidFill>
              <a:srgbClr val="1F6FEB"/>
            </a:solidFill>
            <a:prstDash val="solid"/>
          </a:ln>
        </p:spPr>
      </p:sp>
      <p:sp>
        <p:nvSpPr>
          <p:cNvPr id="7" name="Text 5"/>
          <p:cNvSpPr/>
          <p:nvPr/>
        </p:nvSpPr>
        <p:spPr>
          <a:xfrm>
            <a:off x="502920" y="1508760"/>
            <a:ext cx="3657600" cy="2834640"/>
          </a:xfrm>
          <a:prstGeom prst="rect">
            <a:avLst/>
          </a:prstGeom>
          <a:noFill/>
          <a:ln/>
        </p:spPr>
        <p:txBody>
          <a:bodyPr wrap="square" rtlCol="0" anchor="ctr"/>
          <a:lstStyle/>
          <a:p>
            <a:pPr marL="342900" indent="-342900">
              <a:spcAft>
                <a:spcPts val="400"/>
              </a:spcAft>
              <a:buSzPct val="100000"/>
              <a:buChar char="•"/>
            </a:pPr>
            <a:r>
              <a:rPr lang="en-US" sz="1300" dirty="0">
                <a:solidFill>
                  <a:srgbClr val="2C3E50"/>
                </a:solidFill>
                <a:latin typeface="Calibri" pitchFamily="34" charset="0"/>
                <a:ea typeface="Calibri" pitchFamily="34" charset="-122"/>
                <a:cs typeface="Calibri" pitchFamily="34" charset="-120"/>
              </a:rPr>
              <a:t>Design and train machine learning models</a:t>
            </a:r>
            <a:endParaRPr lang="en-US" sz="1300" dirty="0"/>
          </a:p>
          <a:p>
            <a:pPr marL="342900" indent="-342900">
              <a:spcAft>
                <a:spcPts val="400"/>
              </a:spcAft>
              <a:buSzPct val="100000"/>
              <a:buChar char="•"/>
            </a:pPr>
            <a:r>
              <a:rPr lang="en-US" sz="1300" dirty="0">
                <a:solidFill>
                  <a:srgbClr val="2C3E50"/>
                </a:solidFill>
                <a:latin typeface="Calibri" pitchFamily="34" charset="0"/>
                <a:ea typeface="Calibri" pitchFamily="34" charset="-122"/>
                <a:cs typeface="Calibri" pitchFamily="34" charset="-120"/>
              </a:rPr>
              <a:t>Build data pipelines and preprocessing workflows</a:t>
            </a:r>
            <a:endParaRPr lang="en-US" sz="1300" dirty="0"/>
          </a:p>
          <a:p>
            <a:pPr marL="342900" indent="-342900">
              <a:spcAft>
                <a:spcPts val="400"/>
              </a:spcAft>
              <a:buSzPct val="100000"/>
              <a:buChar char="•"/>
            </a:pPr>
            <a:r>
              <a:rPr lang="en-US" sz="1300" dirty="0">
                <a:solidFill>
                  <a:srgbClr val="2C3E50"/>
                </a:solidFill>
                <a:latin typeface="Calibri" pitchFamily="34" charset="0"/>
                <a:ea typeface="Calibri" pitchFamily="34" charset="-122"/>
                <a:cs typeface="Calibri" pitchFamily="34" charset="-120"/>
              </a:rPr>
              <a:t>Evaluate and tune model performance (accuracy, loss, F1)</a:t>
            </a:r>
            <a:endParaRPr lang="en-US" sz="1300" dirty="0"/>
          </a:p>
          <a:p>
            <a:pPr marL="342900" indent="-342900">
              <a:spcAft>
                <a:spcPts val="400"/>
              </a:spcAft>
              <a:buSzPct val="100000"/>
              <a:buChar char="•"/>
            </a:pPr>
            <a:r>
              <a:rPr lang="en-US" sz="1300" dirty="0">
                <a:solidFill>
                  <a:srgbClr val="2C3E50"/>
                </a:solidFill>
                <a:latin typeface="Calibri" pitchFamily="34" charset="0"/>
                <a:ea typeface="Calibri" pitchFamily="34" charset="-122"/>
                <a:cs typeface="Calibri" pitchFamily="34" charset="-120"/>
              </a:rPr>
              <a:t>Deploy models to production (APIs, edge devices)</a:t>
            </a:r>
            <a:endParaRPr lang="en-US" sz="1300" dirty="0"/>
          </a:p>
          <a:p>
            <a:pPr marL="342900" indent="-342900">
              <a:spcAft>
                <a:spcPts val="400"/>
              </a:spcAft>
              <a:buSzPct val="100000"/>
              <a:buChar char="•"/>
            </a:pPr>
            <a:r>
              <a:rPr lang="en-US" sz="1300" dirty="0">
                <a:solidFill>
                  <a:srgbClr val="2C3E50"/>
                </a:solidFill>
                <a:latin typeface="Calibri" pitchFamily="34" charset="0"/>
                <a:ea typeface="Calibri" pitchFamily="34" charset="-122"/>
                <a:cs typeface="Calibri" pitchFamily="34" charset="-120"/>
              </a:rPr>
              <a:t>Research and implement state-of-the-art techniques</a:t>
            </a:r>
            <a:endParaRPr lang="en-US" sz="1300" dirty="0"/>
          </a:p>
          <a:p>
            <a:pPr marL="342900" indent="-342900">
              <a:spcAft>
                <a:spcPts val="400"/>
              </a:spcAft>
              <a:buSzPct val="100000"/>
              <a:buChar char="•"/>
            </a:pPr>
            <a:r>
              <a:rPr lang="en-US" sz="1300" dirty="0">
                <a:solidFill>
                  <a:srgbClr val="2C3E50"/>
                </a:solidFill>
                <a:latin typeface="Calibri" pitchFamily="34" charset="0"/>
                <a:ea typeface="Calibri" pitchFamily="34" charset="-122"/>
                <a:cs typeface="Calibri" pitchFamily="34" charset="-120"/>
              </a:rPr>
              <a:t>Collaborate with software engineers and product teams</a:t>
            </a:r>
            <a:endParaRPr lang="en-US" sz="1300" dirty="0"/>
          </a:p>
        </p:txBody>
      </p:sp>
      <p:sp>
        <p:nvSpPr>
          <p:cNvPr id="8" name="Shape 6"/>
          <p:cNvSpPr/>
          <p:nvPr/>
        </p:nvSpPr>
        <p:spPr>
          <a:xfrm>
            <a:off x="4800600" y="914400"/>
            <a:ext cx="4023360" cy="1691640"/>
          </a:xfrm>
          <a:prstGeom prst="rect">
            <a:avLst/>
          </a:prstGeom>
          <a:solidFill>
            <a:srgbClr val="FFFFFF"/>
          </a:solidFill>
          <a:ln w="12700">
            <a:solidFill>
              <a:srgbClr val="E0E8F0"/>
            </a:solidFill>
            <a:prstDash val="solid"/>
          </a:ln>
          <a:effectLst>
            <a:outerShdw blurRad="101600" dist="25400" dir="8100000" algn="bl" rotWithShape="0">
              <a:srgbClr val="000000">
                <a:alpha val="10000"/>
              </a:srgbClr>
            </a:outerShdw>
          </a:effectLst>
        </p:spPr>
      </p:sp>
      <p:sp>
        <p:nvSpPr>
          <p:cNvPr id="9" name="Text 7"/>
          <p:cNvSpPr/>
          <p:nvPr/>
        </p:nvSpPr>
        <p:spPr>
          <a:xfrm>
            <a:off x="4983480" y="1005840"/>
            <a:ext cx="3657600" cy="347472"/>
          </a:xfrm>
          <a:prstGeom prst="rect">
            <a:avLst/>
          </a:prstGeom>
          <a:noFill/>
          <a:ln/>
        </p:spPr>
        <p:txBody>
          <a:bodyPr wrap="square" lIns="0" tIns="0" rIns="0" bIns="0" rtlCol="0" anchor="ctr"/>
          <a:lstStyle/>
          <a:p>
            <a:pPr marL="0" indent="0">
              <a:buNone/>
            </a:pPr>
            <a:r>
              <a:rPr lang="en-US" sz="1400" b="1" dirty="0">
                <a:solidFill>
                  <a:srgbClr val="0D1117"/>
                </a:solidFill>
                <a:latin typeface="Calibri" pitchFamily="34" charset="0"/>
                <a:ea typeface="Calibri" pitchFamily="34" charset="-122"/>
                <a:cs typeface="Calibri" pitchFamily="34" charset="-120"/>
              </a:rPr>
              <a:t>Required Skills</a:t>
            </a:r>
            <a:endParaRPr lang="en-US" sz="1400" dirty="0"/>
          </a:p>
        </p:txBody>
      </p:sp>
      <p:sp>
        <p:nvSpPr>
          <p:cNvPr id="10" name="Shape 8"/>
          <p:cNvSpPr/>
          <p:nvPr/>
        </p:nvSpPr>
        <p:spPr>
          <a:xfrm>
            <a:off x="4983480" y="1353312"/>
            <a:ext cx="3566160" cy="36576"/>
          </a:xfrm>
          <a:prstGeom prst="rect">
            <a:avLst/>
          </a:prstGeom>
          <a:solidFill>
            <a:srgbClr val="1F6FEB"/>
          </a:solidFill>
          <a:ln w="12700">
            <a:solidFill>
              <a:srgbClr val="1F6FEB"/>
            </a:solidFill>
            <a:prstDash val="solid"/>
          </a:ln>
        </p:spPr>
      </p:sp>
      <p:sp>
        <p:nvSpPr>
          <p:cNvPr id="11" name="Text 9"/>
          <p:cNvSpPr/>
          <p:nvPr/>
        </p:nvSpPr>
        <p:spPr>
          <a:xfrm>
            <a:off x="4983480" y="1463040"/>
            <a:ext cx="3657600" cy="1005840"/>
          </a:xfrm>
          <a:prstGeom prst="rect">
            <a:avLst/>
          </a:prstGeom>
          <a:noFill/>
          <a:ln/>
        </p:spPr>
        <p:txBody>
          <a:bodyPr wrap="square" rtlCol="0" anchor="ctr"/>
          <a:lstStyle/>
          <a:p>
            <a:pPr marL="342900" indent="-342900">
              <a:spcAft>
                <a:spcPts val="200"/>
              </a:spcAft>
              <a:buSzPct val="100000"/>
              <a:buChar char="•"/>
            </a:pPr>
            <a:r>
              <a:rPr lang="en-US" sz="1200" dirty="0">
                <a:solidFill>
                  <a:srgbClr val="2C3E50"/>
                </a:solidFill>
                <a:latin typeface="Calibri" pitchFamily="34" charset="0"/>
                <a:ea typeface="Calibri" pitchFamily="34" charset="-122"/>
                <a:cs typeface="Calibri" pitchFamily="34" charset="-120"/>
              </a:rPr>
              <a:t>Python, TensorFlow / PyTorch, scikit-learn</a:t>
            </a:r>
            <a:endParaRPr lang="en-US" sz="1200" dirty="0"/>
          </a:p>
          <a:p>
            <a:pPr marL="342900" indent="-342900">
              <a:spcAft>
                <a:spcPts val="200"/>
              </a:spcAft>
              <a:buSzPct val="100000"/>
              <a:buChar char="•"/>
            </a:pPr>
            <a:r>
              <a:rPr lang="en-US" sz="1200" dirty="0">
                <a:solidFill>
                  <a:srgbClr val="2C3E50"/>
                </a:solidFill>
                <a:latin typeface="Calibri" pitchFamily="34" charset="0"/>
                <a:ea typeface="Calibri" pitchFamily="34" charset="-122"/>
                <a:cs typeface="Calibri" pitchFamily="34" charset="-120"/>
              </a:rPr>
              <a:t>Math: Linear algebra, calculus, statistics</a:t>
            </a:r>
            <a:endParaRPr lang="en-US" sz="1200" dirty="0"/>
          </a:p>
          <a:p>
            <a:pPr marL="342900" indent="-342900">
              <a:spcAft>
                <a:spcPts val="200"/>
              </a:spcAft>
              <a:buSzPct val="100000"/>
              <a:buChar char="•"/>
            </a:pPr>
            <a:r>
              <a:rPr lang="en-US" sz="1200" dirty="0">
                <a:solidFill>
                  <a:srgbClr val="2C3E50"/>
                </a:solidFill>
                <a:latin typeface="Calibri" pitchFamily="34" charset="0"/>
                <a:ea typeface="Calibri" pitchFamily="34" charset="-122"/>
                <a:cs typeface="Calibri" pitchFamily="34" charset="-120"/>
              </a:rPr>
              <a:t>SQL, cloud platforms (AWS, GCP, Azure)</a:t>
            </a:r>
            <a:endParaRPr lang="en-US" sz="1200" dirty="0"/>
          </a:p>
          <a:p>
            <a:pPr marL="342900" indent="-342900">
              <a:spcAft>
                <a:spcPts val="200"/>
              </a:spcAft>
              <a:buSzPct val="100000"/>
              <a:buChar char="•"/>
            </a:pPr>
            <a:r>
              <a:rPr lang="en-US" sz="1200" dirty="0">
                <a:solidFill>
                  <a:srgbClr val="2C3E50"/>
                </a:solidFill>
                <a:latin typeface="Calibri" pitchFamily="34" charset="0"/>
                <a:ea typeface="Calibri" pitchFamily="34" charset="-122"/>
                <a:cs typeface="Calibri" pitchFamily="34" charset="-120"/>
              </a:rPr>
              <a:t>Git, Docker, MLflow</a:t>
            </a:r>
            <a:endParaRPr lang="en-US" sz="1200" dirty="0"/>
          </a:p>
        </p:txBody>
      </p:sp>
      <p:sp>
        <p:nvSpPr>
          <p:cNvPr id="12" name="Shape 10"/>
          <p:cNvSpPr/>
          <p:nvPr/>
        </p:nvSpPr>
        <p:spPr>
          <a:xfrm>
            <a:off x="4800600" y="2788920"/>
            <a:ext cx="4023360" cy="1783080"/>
          </a:xfrm>
          <a:prstGeom prst="rect">
            <a:avLst/>
          </a:prstGeom>
          <a:solidFill>
            <a:srgbClr val="FFFFFF"/>
          </a:solidFill>
          <a:ln w="12700">
            <a:solidFill>
              <a:srgbClr val="E0E8F0"/>
            </a:solidFill>
            <a:prstDash val="solid"/>
          </a:ln>
          <a:effectLst>
            <a:outerShdw blurRad="101600" dist="25400" dir="8100000" algn="bl" rotWithShape="0">
              <a:srgbClr val="000000">
                <a:alpha val="10000"/>
              </a:srgbClr>
            </a:outerShdw>
          </a:effectLst>
        </p:spPr>
      </p:sp>
      <p:sp>
        <p:nvSpPr>
          <p:cNvPr id="13" name="Text 11"/>
          <p:cNvSpPr/>
          <p:nvPr/>
        </p:nvSpPr>
        <p:spPr>
          <a:xfrm>
            <a:off x="4983480" y="2880360"/>
            <a:ext cx="3657600" cy="347472"/>
          </a:xfrm>
          <a:prstGeom prst="rect">
            <a:avLst/>
          </a:prstGeom>
          <a:noFill/>
          <a:ln/>
        </p:spPr>
        <p:txBody>
          <a:bodyPr wrap="square" lIns="0" tIns="0" rIns="0" bIns="0" rtlCol="0" anchor="ctr"/>
          <a:lstStyle/>
          <a:p>
            <a:pPr marL="0" indent="0">
              <a:buNone/>
            </a:pPr>
            <a:r>
              <a:rPr lang="en-US" sz="1400" b="1" dirty="0">
                <a:solidFill>
                  <a:srgbClr val="0D1117"/>
                </a:solidFill>
                <a:latin typeface="Calibri" pitchFamily="34" charset="0"/>
                <a:ea typeface="Calibri" pitchFamily="34" charset="-122"/>
                <a:cs typeface="Calibri" pitchFamily="34" charset="-120"/>
              </a:rPr>
              <a:t>Education &amp; Salary</a:t>
            </a:r>
            <a:endParaRPr lang="en-US" sz="1400" dirty="0"/>
          </a:p>
        </p:txBody>
      </p:sp>
      <p:sp>
        <p:nvSpPr>
          <p:cNvPr id="14" name="Shape 12"/>
          <p:cNvSpPr/>
          <p:nvPr/>
        </p:nvSpPr>
        <p:spPr>
          <a:xfrm>
            <a:off x="4983480" y="3227832"/>
            <a:ext cx="3566160" cy="36576"/>
          </a:xfrm>
          <a:prstGeom prst="rect">
            <a:avLst/>
          </a:prstGeom>
          <a:solidFill>
            <a:srgbClr val="238636"/>
          </a:solidFill>
          <a:ln w="12700">
            <a:solidFill>
              <a:srgbClr val="238636"/>
            </a:solidFill>
            <a:prstDash val="solid"/>
          </a:ln>
        </p:spPr>
      </p:sp>
      <p:sp>
        <p:nvSpPr>
          <p:cNvPr id="15" name="Text 13"/>
          <p:cNvSpPr/>
          <p:nvPr/>
        </p:nvSpPr>
        <p:spPr>
          <a:xfrm>
            <a:off x="4983480" y="3337560"/>
            <a:ext cx="3657600" cy="1097280"/>
          </a:xfrm>
          <a:prstGeom prst="rect">
            <a:avLst/>
          </a:prstGeom>
          <a:noFill/>
          <a:ln/>
        </p:spPr>
        <p:txBody>
          <a:bodyPr wrap="square" rtlCol="0" anchor="ctr"/>
          <a:lstStyle/>
          <a:p>
            <a:pPr marL="342900" indent="-342900">
              <a:spcAft>
                <a:spcPts val="200"/>
              </a:spcAft>
              <a:buSzPct val="100000"/>
              <a:buChar char="•"/>
            </a:pPr>
            <a:r>
              <a:rPr lang="en-US" sz="1200" dirty="0">
                <a:solidFill>
                  <a:srgbClr val="2C3E50"/>
                </a:solidFill>
                <a:latin typeface="Calibri" pitchFamily="34" charset="0"/>
                <a:ea typeface="Calibri" pitchFamily="34" charset="-122"/>
                <a:cs typeface="Calibri" pitchFamily="34" charset="-120"/>
              </a:rPr>
              <a:t>BSc in CS, Math, or Statistics (minimum)</a:t>
            </a:r>
            <a:endParaRPr lang="en-US" sz="1200" dirty="0"/>
          </a:p>
          <a:p>
            <a:pPr marL="342900" indent="-342900">
              <a:spcAft>
                <a:spcPts val="200"/>
              </a:spcAft>
              <a:buSzPct val="100000"/>
              <a:buChar char="•"/>
            </a:pPr>
            <a:r>
              <a:rPr lang="en-US" sz="1200" dirty="0">
                <a:solidFill>
                  <a:srgbClr val="2C3E50"/>
                </a:solidFill>
                <a:latin typeface="Calibri" pitchFamily="34" charset="0"/>
                <a:ea typeface="Calibri" pitchFamily="34" charset="-122"/>
                <a:cs typeface="Calibri" pitchFamily="34" charset="-120"/>
              </a:rPr>
              <a:t>MSc or PhD preferred for research roles</a:t>
            </a:r>
            <a:endParaRPr lang="en-US" sz="1200" dirty="0"/>
          </a:p>
          <a:p>
            <a:pPr marL="342900" indent="-342900">
              <a:spcAft>
                <a:spcPts val="200"/>
              </a:spcAft>
              <a:buSzPct val="100000"/>
              <a:buChar char="•"/>
            </a:pPr>
            <a:r>
              <a:rPr lang="en-US" sz="1200" dirty="0">
                <a:solidFill>
                  <a:srgbClr val="2C3E50"/>
                </a:solidFill>
                <a:latin typeface="Calibri" pitchFamily="34" charset="0"/>
                <a:ea typeface="Calibri" pitchFamily="34" charset="-122"/>
                <a:cs typeface="Calibri" pitchFamily="34" charset="-120"/>
              </a:rPr>
              <a:t>Canada avg: $95,000 – $160,000 / year</a:t>
            </a:r>
            <a:endParaRPr lang="en-US" sz="1200" dirty="0"/>
          </a:p>
          <a:p>
            <a:pPr marL="342900" indent="-342900">
              <a:spcAft>
                <a:spcPts val="200"/>
              </a:spcAft>
              <a:buSzPct val="100000"/>
              <a:buChar char="•"/>
            </a:pPr>
            <a:r>
              <a:rPr lang="en-US" sz="1200" dirty="0">
                <a:solidFill>
                  <a:srgbClr val="2C3E50"/>
                </a:solidFill>
                <a:latin typeface="Calibri" pitchFamily="34" charset="0"/>
                <a:ea typeface="Calibri" pitchFamily="34" charset="-122"/>
                <a:cs typeface="Calibri" pitchFamily="34" charset="-120"/>
              </a:rPr>
              <a:t>Senior/Staff roles: $180,000–$300,000+ (USD)</a:t>
            </a:r>
            <a:endParaRPr lang="en-US" sz="12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0F6FF"/>
        </a:solidFill>
        <a:effectLst/>
      </p:bgPr>
    </p:bg>
    <p:spTree>
      <p:nvGrpSpPr>
        <p:cNvPr id="1" name=""/>
        <p:cNvGrpSpPr/>
        <p:nvPr/>
      </p:nvGrpSpPr>
      <p:grpSpPr>
        <a:xfrm>
          <a:off x="0" y="0"/>
          <a:ext cx="0" cy="0"/>
          <a:chOff x="0" y="0"/>
          <a:chExt cx="0" cy="0"/>
        </a:xfrm>
      </p:grpSpPr>
      <p:sp>
        <p:nvSpPr>
          <p:cNvPr id="2" name="Shape 0"/>
          <p:cNvSpPr/>
          <p:nvPr/>
        </p:nvSpPr>
        <p:spPr>
          <a:xfrm>
            <a:off x="0" y="0"/>
            <a:ext cx="9144000" cy="685800"/>
          </a:xfrm>
          <a:prstGeom prst="rect">
            <a:avLst/>
          </a:prstGeom>
          <a:solidFill>
            <a:srgbClr val="0D1117"/>
          </a:solidFill>
          <a:ln w="12700">
            <a:solidFill>
              <a:srgbClr val="0D1117"/>
            </a:solidFill>
            <a:prstDash val="solid"/>
          </a:ln>
        </p:spPr>
      </p:sp>
      <p:sp>
        <p:nvSpPr>
          <p:cNvPr id="3" name="Text 1"/>
          <p:cNvSpPr/>
          <p:nvPr/>
        </p:nvSpPr>
        <p:spPr>
          <a:xfrm>
            <a:off x="365760" y="0"/>
            <a:ext cx="8229600" cy="685800"/>
          </a:xfrm>
          <a:prstGeom prst="rect">
            <a:avLst/>
          </a:prstGeom>
          <a:noFill/>
          <a:ln/>
        </p:spPr>
        <p:txBody>
          <a:bodyPr wrap="square" lIns="0" tIns="0" rIns="0" bIns="0" rtlCol="0" anchor="ctr"/>
          <a:lstStyle/>
          <a:p>
            <a:pPr marL="0" indent="0">
              <a:buNone/>
            </a:pPr>
            <a:r>
              <a:rPr lang="en-US" sz="2000" b="1" dirty="0">
                <a:solidFill>
                  <a:srgbClr val="FFFFFF"/>
                </a:solidFill>
                <a:latin typeface="Calibri" pitchFamily="34" charset="0"/>
                <a:ea typeface="Calibri" pitchFamily="34" charset="-122"/>
                <a:cs typeface="Calibri" pitchFamily="34" charset="-120"/>
              </a:rPr>
              <a:t>SALARY &amp; DEMAND OVERVIEW</a:t>
            </a:r>
            <a:endParaRPr lang="en-US" sz="2000" dirty="0"/>
          </a:p>
        </p:txBody>
      </p:sp>
      <p:graphicFrame>
        <p:nvGraphicFramePr>
          <p:cNvPr id="4" name="Chart 0"/>
          <p:cNvGraphicFramePr/>
          <p:nvPr>
            <p:extLst>
              <p:ext uri="{D42A27DB-BD31-4B8C-83A1-F6EECF244321}">
                <p14:modId xmlns:p14="http://schemas.microsoft.com/office/powerpoint/2010/main" val="3392356645"/>
              </p:ext>
            </p:extLst>
          </p:nvPr>
        </p:nvGraphicFramePr>
        <p:xfrm>
          <a:off x="320040" y="777240"/>
          <a:ext cx="5394960" cy="4114800"/>
        </p:xfrm>
        <a:graphic>
          <a:graphicData uri="http://schemas.openxmlformats.org/drawingml/2006/chart">
            <c:chart xmlns:c="http://schemas.openxmlformats.org/drawingml/2006/chart" xmlns:r="http://schemas.openxmlformats.org/officeDocument/2006/relationships" r:id="rId3"/>
          </a:graphicData>
        </a:graphic>
      </p:graphicFrame>
      <p:sp>
        <p:nvSpPr>
          <p:cNvPr id="5" name="Shape 2"/>
          <p:cNvSpPr/>
          <p:nvPr/>
        </p:nvSpPr>
        <p:spPr>
          <a:xfrm>
            <a:off x="5989320" y="822960"/>
            <a:ext cx="2834640" cy="1234440"/>
          </a:xfrm>
          <a:prstGeom prst="rect">
            <a:avLst/>
          </a:prstGeom>
          <a:solidFill>
            <a:srgbClr val="FFFFFF"/>
          </a:solidFill>
          <a:ln w="12700">
            <a:solidFill>
              <a:srgbClr val="E0E8F0"/>
            </a:solidFill>
            <a:prstDash val="solid"/>
          </a:ln>
          <a:effectLst>
            <a:outerShdw blurRad="76200" dist="25400" dir="8100000" algn="bl" rotWithShape="0">
              <a:srgbClr val="000000">
                <a:alpha val="10000"/>
              </a:srgbClr>
            </a:outerShdw>
          </a:effectLst>
        </p:spPr>
      </p:sp>
      <p:sp>
        <p:nvSpPr>
          <p:cNvPr id="6" name="Text 3"/>
          <p:cNvSpPr/>
          <p:nvPr/>
        </p:nvSpPr>
        <p:spPr>
          <a:xfrm>
            <a:off x="5989320" y="868680"/>
            <a:ext cx="2834640" cy="640080"/>
          </a:xfrm>
          <a:prstGeom prst="rect">
            <a:avLst/>
          </a:prstGeom>
          <a:noFill/>
          <a:ln/>
        </p:spPr>
        <p:txBody>
          <a:bodyPr wrap="square" lIns="0" tIns="0" rIns="0" bIns="0" rtlCol="0" anchor="ctr"/>
          <a:lstStyle/>
          <a:p>
            <a:pPr marL="0" indent="0" algn="ctr">
              <a:buNone/>
            </a:pPr>
            <a:r>
              <a:rPr lang="en-US" sz="4800" b="1" dirty="0">
                <a:solidFill>
                  <a:srgbClr val="1F6FEB"/>
                </a:solidFill>
                <a:latin typeface="Calibri" pitchFamily="34" charset="0"/>
                <a:ea typeface="Calibri" pitchFamily="34" charset="-122"/>
                <a:cs typeface="Calibri" pitchFamily="34" charset="-120"/>
              </a:rPr>
              <a:t>40%</a:t>
            </a:r>
            <a:endParaRPr lang="en-US" sz="4800" dirty="0"/>
          </a:p>
        </p:txBody>
      </p:sp>
      <p:sp>
        <p:nvSpPr>
          <p:cNvPr id="7" name="Text 4"/>
          <p:cNvSpPr/>
          <p:nvPr/>
        </p:nvSpPr>
        <p:spPr>
          <a:xfrm>
            <a:off x="5989320" y="1508760"/>
            <a:ext cx="2834640" cy="411480"/>
          </a:xfrm>
          <a:prstGeom prst="rect">
            <a:avLst/>
          </a:prstGeom>
          <a:noFill/>
          <a:ln/>
        </p:spPr>
        <p:txBody>
          <a:bodyPr wrap="square" lIns="0" tIns="0" rIns="0" bIns="0" rtlCol="0" anchor="ctr"/>
          <a:lstStyle/>
          <a:p>
            <a:pPr marL="0" indent="0" algn="ctr">
              <a:buNone/>
            </a:pPr>
            <a:r>
              <a:rPr lang="en-US" sz="1100" dirty="0">
                <a:solidFill>
                  <a:srgbClr val="8B949E"/>
                </a:solidFill>
                <a:latin typeface="Calibri" pitchFamily="34" charset="0"/>
                <a:ea typeface="Calibri" pitchFamily="34" charset="-122"/>
                <a:cs typeface="Calibri" pitchFamily="34" charset="-120"/>
              </a:rPr>
              <a:t>projected job growth by 2033 (US BLS)</a:t>
            </a:r>
            <a:endParaRPr lang="en-US" sz="1100" dirty="0"/>
          </a:p>
        </p:txBody>
      </p:sp>
      <p:sp>
        <p:nvSpPr>
          <p:cNvPr id="8" name="Shape 5"/>
          <p:cNvSpPr/>
          <p:nvPr/>
        </p:nvSpPr>
        <p:spPr>
          <a:xfrm>
            <a:off x="5989320" y="2240280"/>
            <a:ext cx="2834640" cy="1234440"/>
          </a:xfrm>
          <a:prstGeom prst="rect">
            <a:avLst/>
          </a:prstGeom>
          <a:solidFill>
            <a:srgbClr val="FFFFFF"/>
          </a:solidFill>
          <a:ln w="12700">
            <a:solidFill>
              <a:srgbClr val="E0E8F0"/>
            </a:solidFill>
            <a:prstDash val="solid"/>
          </a:ln>
          <a:effectLst>
            <a:outerShdw blurRad="76200" dist="25400" dir="8100000" algn="bl" rotWithShape="0">
              <a:srgbClr val="000000">
                <a:alpha val="10000"/>
              </a:srgbClr>
            </a:outerShdw>
          </a:effectLst>
        </p:spPr>
      </p:sp>
      <p:sp>
        <p:nvSpPr>
          <p:cNvPr id="9" name="Text 6"/>
          <p:cNvSpPr/>
          <p:nvPr/>
        </p:nvSpPr>
        <p:spPr>
          <a:xfrm>
            <a:off x="5989320" y="2286000"/>
            <a:ext cx="2834640" cy="640080"/>
          </a:xfrm>
          <a:prstGeom prst="rect">
            <a:avLst/>
          </a:prstGeom>
          <a:noFill/>
          <a:ln/>
        </p:spPr>
        <p:txBody>
          <a:bodyPr wrap="square" lIns="0" tIns="0" rIns="0" bIns="0" rtlCol="0" anchor="ctr"/>
          <a:lstStyle/>
          <a:p>
            <a:pPr marL="0" indent="0" algn="ctr">
              <a:buNone/>
            </a:pPr>
            <a:r>
              <a:rPr lang="en-US" sz="4800" b="1" dirty="0">
                <a:solidFill>
                  <a:srgbClr val="238636"/>
                </a:solidFill>
                <a:latin typeface="Calibri" pitchFamily="34" charset="0"/>
                <a:ea typeface="Calibri" pitchFamily="34" charset="-122"/>
                <a:cs typeface="Calibri" pitchFamily="34" charset="-120"/>
              </a:rPr>
              <a:t>#1</a:t>
            </a:r>
            <a:endParaRPr lang="en-US" sz="4800" dirty="0"/>
          </a:p>
        </p:txBody>
      </p:sp>
      <p:sp>
        <p:nvSpPr>
          <p:cNvPr id="10" name="Text 7"/>
          <p:cNvSpPr/>
          <p:nvPr/>
        </p:nvSpPr>
        <p:spPr>
          <a:xfrm>
            <a:off x="5989320" y="2926080"/>
            <a:ext cx="2834640" cy="411480"/>
          </a:xfrm>
          <a:prstGeom prst="rect">
            <a:avLst/>
          </a:prstGeom>
          <a:noFill/>
          <a:ln/>
        </p:spPr>
        <p:txBody>
          <a:bodyPr wrap="square" lIns="0" tIns="0" rIns="0" bIns="0" rtlCol="0" anchor="ctr"/>
          <a:lstStyle/>
          <a:p>
            <a:pPr marL="0" indent="0" algn="ctr">
              <a:buNone/>
            </a:pPr>
            <a:r>
              <a:rPr lang="en-US" sz="1100" dirty="0">
                <a:solidFill>
                  <a:srgbClr val="8B949E"/>
                </a:solidFill>
                <a:latin typeface="Calibri" pitchFamily="34" charset="0"/>
                <a:ea typeface="Calibri" pitchFamily="34" charset="-122"/>
                <a:cs typeface="Calibri" pitchFamily="34" charset="-120"/>
              </a:rPr>
              <a:t>fastest-growing tech job category (LinkedIn 2024)</a:t>
            </a:r>
            <a:endParaRPr lang="en-US" sz="1100" dirty="0"/>
          </a:p>
        </p:txBody>
      </p:sp>
      <p:sp>
        <p:nvSpPr>
          <p:cNvPr id="11" name="Shape 8"/>
          <p:cNvSpPr/>
          <p:nvPr/>
        </p:nvSpPr>
        <p:spPr>
          <a:xfrm>
            <a:off x="5989320" y="3657600"/>
            <a:ext cx="2834640" cy="914400"/>
          </a:xfrm>
          <a:prstGeom prst="rect">
            <a:avLst/>
          </a:prstGeom>
          <a:solidFill>
            <a:srgbClr val="FFFFFF"/>
          </a:solidFill>
          <a:ln w="12700">
            <a:solidFill>
              <a:srgbClr val="E0E8F0"/>
            </a:solidFill>
            <a:prstDash val="solid"/>
          </a:ln>
          <a:effectLst>
            <a:outerShdw blurRad="76200" dist="25400" dir="8100000" algn="bl" rotWithShape="0">
              <a:srgbClr val="000000">
                <a:alpha val="10000"/>
              </a:srgbClr>
            </a:outerShdw>
          </a:effectLst>
        </p:spPr>
      </p:sp>
      <p:sp>
        <p:nvSpPr>
          <p:cNvPr id="12" name="Text 9"/>
          <p:cNvSpPr/>
          <p:nvPr/>
        </p:nvSpPr>
        <p:spPr>
          <a:xfrm>
            <a:off x="5989320" y="3703320"/>
            <a:ext cx="2834640" cy="502920"/>
          </a:xfrm>
          <a:prstGeom prst="rect">
            <a:avLst/>
          </a:prstGeom>
          <a:noFill/>
          <a:ln/>
        </p:spPr>
        <p:txBody>
          <a:bodyPr wrap="square" lIns="0" tIns="0" rIns="0" bIns="0" rtlCol="0" anchor="ctr"/>
          <a:lstStyle/>
          <a:p>
            <a:pPr marL="0" indent="0" algn="ctr">
              <a:buNone/>
            </a:pPr>
            <a:r>
              <a:rPr lang="en-US" sz="3000" b="1" dirty="0">
                <a:solidFill>
                  <a:srgbClr val="58A6FF"/>
                </a:solidFill>
                <a:latin typeface="Calibri" pitchFamily="34" charset="0"/>
                <a:ea typeface="Calibri" pitchFamily="34" charset="-122"/>
                <a:cs typeface="Calibri" pitchFamily="34" charset="-120"/>
              </a:rPr>
              <a:t>~$800B</a:t>
            </a:r>
            <a:endParaRPr lang="en-US" sz="3000" dirty="0"/>
          </a:p>
        </p:txBody>
      </p:sp>
      <p:sp>
        <p:nvSpPr>
          <p:cNvPr id="13" name="Text 10"/>
          <p:cNvSpPr/>
          <p:nvPr/>
        </p:nvSpPr>
        <p:spPr>
          <a:xfrm>
            <a:off x="5989320" y="4206240"/>
            <a:ext cx="2834640" cy="320040"/>
          </a:xfrm>
          <a:prstGeom prst="rect">
            <a:avLst/>
          </a:prstGeom>
          <a:noFill/>
          <a:ln/>
        </p:spPr>
        <p:txBody>
          <a:bodyPr wrap="square" lIns="0" tIns="0" rIns="0" bIns="0" rtlCol="0" anchor="ctr"/>
          <a:lstStyle/>
          <a:p>
            <a:pPr marL="0" indent="0" algn="ctr">
              <a:buNone/>
            </a:pPr>
            <a:r>
              <a:rPr lang="en-US" sz="1000" dirty="0">
                <a:solidFill>
                  <a:srgbClr val="8B949E"/>
                </a:solidFill>
                <a:latin typeface="Calibri" pitchFamily="34" charset="0"/>
                <a:ea typeface="Calibri" pitchFamily="34" charset="-122"/>
                <a:cs typeface="Calibri" pitchFamily="34" charset="-120"/>
              </a:rPr>
              <a:t>global AI market by 2030 (Grand View Research)</a:t>
            </a:r>
            <a:endParaRPr lang="en-US" sz="1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D1117"/>
        </a:solidFill>
        <a:effectLst/>
      </p:bgPr>
    </p:bg>
    <p:spTree>
      <p:nvGrpSpPr>
        <p:cNvPr id="1" name=""/>
        <p:cNvGrpSpPr/>
        <p:nvPr/>
      </p:nvGrpSpPr>
      <p:grpSpPr>
        <a:xfrm>
          <a:off x="0" y="0"/>
          <a:ext cx="0" cy="0"/>
          <a:chOff x="0" y="0"/>
          <a:chExt cx="0" cy="0"/>
        </a:xfrm>
      </p:grpSpPr>
      <p:sp>
        <p:nvSpPr>
          <p:cNvPr id="2" name="Shape 0"/>
          <p:cNvSpPr/>
          <p:nvPr/>
        </p:nvSpPr>
        <p:spPr>
          <a:xfrm>
            <a:off x="0" y="0"/>
            <a:ext cx="9144000" cy="685800"/>
          </a:xfrm>
          <a:prstGeom prst="rect">
            <a:avLst/>
          </a:prstGeom>
          <a:solidFill>
            <a:srgbClr val="1F6FEB"/>
          </a:solidFill>
          <a:ln w="12700">
            <a:solidFill>
              <a:srgbClr val="1F6FEB"/>
            </a:solidFill>
            <a:prstDash val="solid"/>
          </a:ln>
        </p:spPr>
      </p:sp>
      <p:sp>
        <p:nvSpPr>
          <p:cNvPr id="3" name="Text 1"/>
          <p:cNvSpPr/>
          <p:nvPr/>
        </p:nvSpPr>
        <p:spPr>
          <a:xfrm>
            <a:off x="365760" y="0"/>
            <a:ext cx="8229600" cy="685800"/>
          </a:xfrm>
          <a:prstGeom prst="rect">
            <a:avLst/>
          </a:prstGeom>
          <a:noFill/>
          <a:ln/>
        </p:spPr>
        <p:txBody>
          <a:bodyPr wrap="square" lIns="0" tIns="0" rIns="0" bIns="0" rtlCol="0" anchor="ctr"/>
          <a:lstStyle/>
          <a:p>
            <a:pPr marL="0" indent="0">
              <a:buNone/>
            </a:pPr>
            <a:r>
              <a:rPr lang="en-US" sz="2000" b="1" dirty="0">
                <a:solidFill>
                  <a:srgbClr val="FFFFFF"/>
                </a:solidFill>
                <a:latin typeface="Calibri" pitchFamily="34" charset="0"/>
                <a:ea typeface="Calibri" pitchFamily="34" charset="-122"/>
                <a:cs typeface="Calibri" pitchFamily="34" charset="-120"/>
              </a:rPr>
              <a:t>POTENTIAL AI DISRUPTIONS</a:t>
            </a:r>
            <a:endParaRPr lang="en-US" sz="2000" dirty="0"/>
          </a:p>
        </p:txBody>
      </p:sp>
      <p:sp>
        <p:nvSpPr>
          <p:cNvPr id="4" name="Shape 2"/>
          <p:cNvSpPr/>
          <p:nvPr/>
        </p:nvSpPr>
        <p:spPr>
          <a:xfrm>
            <a:off x="320040" y="822960"/>
            <a:ext cx="8503920" cy="1005840"/>
          </a:xfrm>
          <a:prstGeom prst="rect">
            <a:avLst/>
          </a:prstGeom>
          <a:solidFill>
            <a:srgbClr val="161B22"/>
          </a:solidFill>
          <a:ln w="12700">
            <a:solidFill>
              <a:srgbClr val="30363D"/>
            </a:solidFill>
            <a:prstDash val="solid"/>
          </a:ln>
        </p:spPr>
      </p:sp>
      <p:sp>
        <p:nvSpPr>
          <p:cNvPr id="5" name="Shape 3"/>
          <p:cNvSpPr/>
          <p:nvPr/>
        </p:nvSpPr>
        <p:spPr>
          <a:xfrm>
            <a:off x="320040" y="822960"/>
            <a:ext cx="109728" cy="1005840"/>
          </a:xfrm>
          <a:prstGeom prst="rect">
            <a:avLst/>
          </a:prstGeom>
          <a:solidFill>
            <a:srgbClr val="3FB950"/>
          </a:solidFill>
          <a:ln w="12700">
            <a:solidFill>
              <a:srgbClr val="3FB950"/>
            </a:solidFill>
            <a:prstDash val="solid"/>
          </a:ln>
        </p:spPr>
      </p:sp>
      <p:sp>
        <p:nvSpPr>
          <p:cNvPr id="6" name="Text 4"/>
          <p:cNvSpPr/>
          <p:nvPr/>
        </p:nvSpPr>
        <p:spPr>
          <a:xfrm>
            <a:off x="548640" y="850392"/>
            <a:ext cx="8229600" cy="347472"/>
          </a:xfrm>
          <a:prstGeom prst="rect">
            <a:avLst/>
          </a:prstGeom>
          <a:noFill/>
          <a:ln/>
        </p:spPr>
        <p:txBody>
          <a:bodyPr wrap="square" lIns="0" tIns="0" rIns="0" bIns="0" rtlCol="0" anchor="ctr"/>
          <a:lstStyle/>
          <a:p>
            <a:pPr marL="0" indent="0">
              <a:buNone/>
            </a:pPr>
            <a:r>
              <a:rPr lang="en-US" sz="1400" b="1" dirty="0">
                <a:solidFill>
                  <a:srgbClr val="3FB950"/>
                </a:solidFill>
                <a:latin typeface="Calibri" pitchFamily="34" charset="0"/>
                <a:ea typeface="Calibri" pitchFamily="34" charset="-122"/>
                <a:cs typeface="Calibri" pitchFamily="34" charset="-120"/>
              </a:rPr>
              <a:t>Scenario 1 — AUGMENTATION (Most Likely)</a:t>
            </a:r>
            <a:endParaRPr lang="en-US" sz="1400" dirty="0"/>
          </a:p>
        </p:txBody>
      </p:sp>
      <p:sp>
        <p:nvSpPr>
          <p:cNvPr id="7" name="Text 5"/>
          <p:cNvSpPr/>
          <p:nvPr/>
        </p:nvSpPr>
        <p:spPr>
          <a:xfrm>
            <a:off x="548640" y="1216152"/>
            <a:ext cx="8229600" cy="502920"/>
          </a:xfrm>
          <a:prstGeom prst="rect">
            <a:avLst/>
          </a:prstGeom>
          <a:noFill/>
          <a:ln/>
        </p:spPr>
        <p:txBody>
          <a:bodyPr wrap="square" lIns="0" tIns="0" rIns="0" bIns="0" rtlCol="0" anchor="ctr"/>
          <a:lstStyle/>
          <a:p>
            <a:pPr marL="0" indent="0">
              <a:buNone/>
            </a:pPr>
            <a:r>
              <a:rPr lang="en-US" sz="1150" dirty="0">
                <a:solidFill>
                  <a:srgbClr val="8B949E"/>
                </a:solidFill>
                <a:latin typeface="Calibri" pitchFamily="34" charset="0"/>
                <a:ea typeface="Calibri" pitchFamily="34" charset="-122"/>
                <a:cs typeface="Calibri" pitchFamily="34" charset="-120"/>
              </a:rPr>
              <a:t>AI tools (GitHub Copilot, AutoML, HuggingFace) automate boilerplate model code and hyperparameter tuning — making ML engineers drastically more productive, not replacing them. Engineers will focus more on system design, problem framing, and ethical oversight. Evidence: AutoML has existed for years but senior ML roles have only increased in demand.</a:t>
            </a:r>
            <a:endParaRPr lang="en-US" sz="1150" dirty="0"/>
          </a:p>
        </p:txBody>
      </p:sp>
      <p:sp>
        <p:nvSpPr>
          <p:cNvPr id="8" name="Shape 6"/>
          <p:cNvSpPr/>
          <p:nvPr/>
        </p:nvSpPr>
        <p:spPr>
          <a:xfrm>
            <a:off x="320040" y="1965960"/>
            <a:ext cx="8503920" cy="1005840"/>
          </a:xfrm>
          <a:prstGeom prst="rect">
            <a:avLst/>
          </a:prstGeom>
          <a:solidFill>
            <a:srgbClr val="161B22"/>
          </a:solidFill>
          <a:ln w="12700">
            <a:solidFill>
              <a:srgbClr val="30363D"/>
            </a:solidFill>
            <a:prstDash val="solid"/>
          </a:ln>
        </p:spPr>
      </p:sp>
      <p:sp>
        <p:nvSpPr>
          <p:cNvPr id="9" name="Shape 7"/>
          <p:cNvSpPr/>
          <p:nvPr/>
        </p:nvSpPr>
        <p:spPr>
          <a:xfrm>
            <a:off x="320040" y="1965960"/>
            <a:ext cx="109728" cy="1005840"/>
          </a:xfrm>
          <a:prstGeom prst="rect">
            <a:avLst/>
          </a:prstGeom>
          <a:solidFill>
            <a:srgbClr val="FF7B72"/>
          </a:solidFill>
          <a:ln w="12700">
            <a:solidFill>
              <a:srgbClr val="FF7B72"/>
            </a:solidFill>
            <a:prstDash val="solid"/>
          </a:ln>
        </p:spPr>
      </p:sp>
      <p:sp>
        <p:nvSpPr>
          <p:cNvPr id="10" name="Text 8"/>
          <p:cNvSpPr/>
          <p:nvPr/>
        </p:nvSpPr>
        <p:spPr>
          <a:xfrm>
            <a:off x="548640" y="1993392"/>
            <a:ext cx="8229600" cy="347472"/>
          </a:xfrm>
          <a:prstGeom prst="rect">
            <a:avLst/>
          </a:prstGeom>
          <a:noFill/>
          <a:ln/>
        </p:spPr>
        <p:txBody>
          <a:bodyPr wrap="square" lIns="0" tIns="0" rIns="0" bIns="0" rtlCol="0" anchor="ctr"/>
          <a:lstStyle/>
          <a:p>
            <a:pPr marL="0" indent="0">
              <a:buNone/>
            </a:pPr>
            <a:r>
              <a:rPr lang="en-US" sz="1400" b="1" dirty="0">
                <a:solidFill>
                  <a:srgbClr val="FF7B72"/>
                </a:solidFill>
                <a:latin typeface="Calibri" pitchFamily="34" charset="0"/>
                <a:ea typeface="Calibri" pitchFamily="34" charset="-122"/>
                <a:cs typeface="Calibri" pitchFamily="34" charset="-120"/>
              </a:rPr>
              <a:t>Scenario 2 — PARTIAL OBSOLESCENCE (Junior Roles at Risk)</a:t>
            </a:r>
            <a:endParaRPr lang="en-US" sz="1400" dirty="0"/>
          </a:p>
        </p:txBody>
      </p:sp>
      <p:sp>
        <p:nvSpPr>
          <p:cNvPr id="11" name="Text 9"/>
          <p:cNvSpPr/>
          <p:nvPr/>
        </p:nvSpPr>
        <p:spPr>
          <a:xfrm>
            <a:off x="548640" y="2359152"/>
            <a:ext cx="8229600" cy="502920"/>
          </a:xfrm>
          <a:prstGeom prst="rect">
            <a:avLst/>
          </a:prstGeom>
          <a:noFill/>
          <a:ln/>
        </p:spPr>
        <p:txBody>
          <a:bodyPr wrap="square" lIns="0" tIns="0" rIns="0" bIns="0" rtlCol="0" anchor="ctr"/>
          <a:lstStyle/>
          <a:p>
            <a:pPr marL="0" indent="0">
              <a:buNone/>
            </a:pPr>
            <a:r>
              <a:rPr lang="en-US" sz="1150" dirty="0">
                <a:solidFill>
                  <a:srgbClr val="8B949E"/>
                </a:solidFill>
                <a:latin typeface="Calibri" pitchFamily="34" charset="0"/>
                <a:ea typeface="Calibri" pitchFamily="34" charset="-122"/>
                <a:cs typeface="Calibri" pitchFamily="34" charset="-120"/>
              </a:rPr>
              <a:t>Entry-level tasks — dataset labeling, simple classification models, basic fine-tuning — are increasingly handled by no-code/low-code AI platforms (Google AutoML, Amazon SageMaker Autopilot). Junior ML engineers who don't advance their skills risk being displaced. Evidence: The number of job postings requiring "prompt engineering" has exploded while generic "data labeling" roles declined ~18% (2022–2024).</a:t>
            </a:r>
            <a:endParaRPr lang="en-US" sz="1150" dirty="0"/>
          </a:p>
        </p:txBody>
      </p:sp>
      <p:sp>
        <p:nvSpPr>
          <p:cNvPr id="12" name="Shape 10"/>
          <p:cNvSpPr/>
          <p:nvPr/>
        </p:nvSpPr>
        <p:spPr>
          <a:xfrm>
            <a:off x="320040" y="3108960"/>
            <a:ext cx="8503920" cy="1005840"/>
          </a:xfrm>
          <a:prstGeom prst="rect">
            <a:avLst/>
          </a:prstGeom>
          <a:solidFill>
            <a:srgbClr val="161B22"/>
          </a:solidFill>
          <a:ln w="12700">
            <a:solidFill>
              <a:srgbClr val="30363D"/>
            </a:solidFill>
            <a:prstDash val="solid"/>
          </a:ln>
        </p:spPr>
      </p:sp>
      <p:sp>
        <p:nvSpPr>
          <p:cNvPr id="13" name="Shape 11"/>
          <p:cNvSpPr/>
          <p:nvPr/>
        </p:nvSpPr>
        <p:spPr>
          <a:xfrm>
            <a:off x="320040" y="3108960"/>
            <a:ext cx="109728" cy="1005840"/>
          </a:xfrm>
          <a:prstGeom prst="rect">
            <a:avLst/>
          </a:prstGeom>
          <a:solidFill>
            <a:srgbClr val="58A6FF"/>
          </a:solidFill>
          <a:ln w="12700">
            <a:solidFill>
              <a:srgbClr val="58A6FF"/>
            </a:solidFill>
            <a:prstDash val="solid"/>
          </a:ln>
        </p:spPr>
      </p:sp>
      <p:sp>
        <p:nvSpPr>
          <p:cNvPr id="14" name="Text 12"/>
          <p:cNvSpPr/>
          <p:nvPr/>
        </p:nvSpPr>
        <p:spPr>
          <a:xfrm>
            <a:off x="548640" y="3136392"/>
            <a:ext cx="8229600" cy="347472"/>
          </a:xfrm>
          <a:prstGeom prst="rect">
            <a:avLst/>
          </a:prstGeom>
          <a:noFill/>
          <a:ln/>
        </p:spPr>
        <p:txBody>
          <a:bodyPr wrap="square" lIns="0" tIns="0" rIns="0" bIns="0" rtlCol="0" anchor="ctr"/>
          <a:lstStyle/>
          <a:p>
            <a:pPr marL="0" indent="0">
              <a:buNone/>
            </a:pPr>
            <a:r>
              <a:rPr lang="en-US" sz="1400" b="1" dirty="0">
                <a:solidFill>
                  <a:srgbClr val="58A6FF"/>
                </a:solidFill>
                <a:latin typeface="Calibri" pitchFamily="34" charset="0"/>
                <a:ea typeface="Calibri" pitchFamily="34" charset="-122"/>
                <a:cs typeface="Calibri" pitchFamily="34" charset="-120"/>
              </a:rPr>
              <a:t>Scenario 3 — INCREASED IMPORTANCE (Research &amp; Safety Roles)</a:t>
            </a:r>
            <a:endParaRPr lang="en-US" sz="1400" dirty="0"/>
          </a:p>
        </p:txBody>
      </p:sp>
      <p:sp>
        <p:nvSpPr>
          <p:cNvPr id="15" name="Text 13"/>
          <p:cNvSpPr/>
          <p:nvPr/>
        </p:nvSpPr>
        <p:spPr>
          <a:xfrm>
            <a:off x="548640" y="3502152"/>
            <a:ext cx="8229600" cy="502920"/>
          </a:xfrm>
          <a:prstGeom prst="rect">
            <a:avLst/>
          </a:prstGeom>
          <a:noFill/>
          <a:ln/>
        </p:spPr>
        <p:txBody>
          <a:bodyPr wrap="square" lIns="0" tIns="0" rIns="0" bIns="0" rtlCol="0" anchor="ctr"/>
          <a:lstStyle/>
          <a:p>
            <a:pPr marL="0" indent="0">
              <a:buNone/>
            </a:pPr>
            <a:r>
              <a:rPr lang="en-US" sz="1150" dirty="0">
                <a:solidFill>
                  <a:srgbClr val="8B949E"/>
                </a:solidFill>
                <a:latin typeface="Calibri" pitchFamily="34" charset="0"/>
                <a:ea typeface="Calibri" pitchFamily="34" charset="-122"/>
                <a:cs typeface="Calibri" pitchFamily="34" charset="-120"/>
              </a:rPr>
              <a:t>As AI systems become more powerful and embedded in critical infrastructure, demand for ML engineers who specialize in AI safety, interpretability (XAI), and robustness testing will skyrocket. Governments are already legislating AI audits (EU AI Act, 2024). Evidence: Anthropic, OpenAI, and DeepMind are actively hiring hundreds of alignment/safety researchers.</a:t>
            </a:r>
            <a:endParaRPr lang="en-US" sz="1150" dirty="0"/>
          </a:p>
        </p:txBody>
      </p:sp>
      <p:sp>
        <p:nvSpPr>
          <p:cNvPr id="16" name="Shape 14"/>
          <p:cNvSpPr/>
          <p:nvPr/>
        </p:nvSpPr>
        <p:spPr>
          <a:xfrm>
            <a:off x="320040" y="4251960"/>
            <a:ext cx="8503920" cy="594360"/>
          </a:xfrm>
          <a:prstGeom prst="rect">
            <a:avLst/>
          </a:prstGeom>
          <a:solidFill>
            <a:srgbClr val="1C2128"/>
          </a:solidFill>
          <a:ln w="12700">
            <a:solidFill>
              <a:srgbClr val="1F6FEB"/>
            </a:solidFill>
            <a:prstDash val="solid"/>
          </a:ln>
        </p:spPr>
      </p:sp>
      <p:sp>
        <p:nvSpPr>
          <p:cNvPr id="17" name="Text 15"/>
          <p:cNvSpPr/>
          <p:nvPr/>
        </p:nvSpPr>
        <p:spPr>
          <a:xfrm>
            <a:off x="502920" y="4279392"/>
            <a:ext cx="8229600" cy="502920"/>
          </a:xfrm>
          <a:prstGeom prst="rect">
            <a:avLst/>
          </a:prstGeom>
          <a:noFill/>
          <a:ln/>
        </p:spPr>
        <p:txBody>
          <a:bodyPr wrap="square" lIns="0" tIns="0" rIns="0" bIns="0" rtlCol="0" anchor="ctr"/>
          <a:lstStyle/>
          <a:p>
            <a:pPr marL="0" indent="0">
              <a:buNone/>
            </a:pPr>
            <a:r>
              <a:rPr lang="en-US" sz="1250" i="1" dirty="0">
                <a:solidFill>
                  <a:srgbClr val="58A6FF"/>
                </a:solidFill>
                <a:latin typeface="Calibri" pitchFamily="34" charset="0"/>
                <a:ea typeface="Calibri" pitchFamily="34" charset="-122"/>
                <a:cs typeface="Calibri" pitchFamily="34" charset="-120"/>
              </a:rPr>
              <a:t>Verdict: ML Engineering is one of the few CS careers where AI is a net positive. The people who build and understand AI are the last to lose jobs to AI.</a:t>
            </a:r>
            <a:endParaRPr lang="en-US" sz="12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0F6FF"/>
        </a:solidFill>
        <a:effectLst/>
      </p:bgPr>
    </p:bg>
    <p:spTree>
      <p:nvGrpSpPr>
        <p:cNvPr id="1" name=""/>
        <p:cNvGrpSpPr/>
        <p:nvPr/>
      </p:nvGrpSpPr>
      <p:grpSpPr>
        <a:xfrm>
          <a:off x="0" y="0"/>
          <a:ext cx="0" cy="0"/>
          <a:chOff x="0" y="0"/>
          <a:chExt cx="0" cy="0"/>
        </a:xfrm>
      </p:grpSpPr>
      <p:sp>
        <p:nvSpPr>
          <p:cNvPr id="2" name="Shape 0"/>
          <p:cNvSpPr/>
          <p:nvPr/>
        </p:nvSpPr>
        <p:spPr>
          <a:xfrm>
            <a:off x="0" y="0"/>
            <a:ext cx="9144000" cy="685800"/>
          </a:xfrm>
          <a:prstGeom prst="rect">
            <a:avLst/>
          </a:prstGeom>
          <a:solidFill>
            <a:srgbClr val="0D1117"/>
          </a:solidFill>
          <a:ln w="12700">
            <a:solidFill>
              <a:srgbClr val="0D1117"/>
            </a:solidFill>
            <a:prstDash val="solid"/>
          </a:ln>
        </p:spPr>
      </p:sp>
      <p:sp>
        <p:nvSpPr>
          <p:cNvPr id="3" name="Text 1"/>
          <p:cNvSpPr/>
          <p:nvPr/>
        </p:nvSpPr>
        <p:spPr>
          <a:xfrm>
            <a:off x="365760" y="0"/>
            <a:ext cx="8229600" cy="685800"/>
          </a:xfrm>
          <a:prstGeom prst="rect">
            <a:avLst/>
          </a:prstGeom>
          <a:noFill/>
          <a:ln/>
        </p:spPr>
        <p:txBody>
          <a:bodyPr wrap="square" lIns="0" tIns="0" rIns="0" bIns="0" rtlCol="0" anchor="ctr"/>
          <a:lstStyle/>
          <a:p>
            <a:pPr marL="0" indent="0">
              <a:buNone/>
            </a:pPr>
            <a:r>
              <a:rPr lang="en-US" sz="2000" b="1" dirty="0">
                <a:solidFill>
                  <a:srgbClr val="FFFFFF"/>
                </a:solidFill>
                <a:latin typeface="Calibri" pitchFamily="34" charset="0"/>
                <a:ea typeface="Calibri" pitchFamily="34" charset="-122"/>
                <a:cs typeface="Calibri" pitchFamily="34" charset="-120"/>
              </a:rPr>
              <a:t>PROS &amp; CONS</a:t>
            </a:r>
            <a:endParaRPr lang="en-US" sz="2000" dirty="0"/>
          </a:p>
        </p:txBody>
      </p:sp>
      <p:sp>
        <p:nvSpPr>
          <p:cNvPr id="4" name="Shape 2"/>
          <p:cNvSpPr/>
          <p:nvPr/>
        </p:nvSpPr>
        <p:spPr>
          <a:xfrm>
            <a:off x="320040" y="822960"/>
            <a:ext cx="4023360" cy="4023360"/>
          </a:xfrm>
          <a:prstGeom prst="rect">
            <a:avLst/>
          </a:prstGeom>
          <a:solidFill>
            <a:srgbClr val="FFFFFF"/>
          </a:solidFill>
          <a:ln w="12700">
            <a:solidFill>
              <a:srgbClr val="C6E8C6"/>
            </a:solidFill>
            <a:prstDash val="solid"/>
          </a:ln>
          <a:effectLst>
            <a:outerShdw blurRad="101600" dist="25400" dir="8100000" algn="bl" rotWithShape="0">
              <a:srgbClr val="000000">
                <a:alpha val="10000"/>
              </a:srgbClr>
            </a:outerShdw>
          </a:effectLst>
        </p:spPr>
      </p:sp>
      <p:sp>
        <p:nvSpPr>
          <p:cNvPr id="5" name="Shape 3"/>
          <p:cNvSpPr/>
          <p:nvPr/>
        </p:nvSpPr>
        <p:spPr>
          <a:xfrm>
            <a:off x="320040" y="822960"/>
            <a:ext cx="4023360" cy="411480"/>
          </a:xfrm>
          <a:prstGeom prst="rect">
            <a:avLst/>
          </a:prstGeom>
          <a:solidFill>
            <a:srgbClr val="238636"/>
          </a:solidFill>
          <a:ln w="12700">
            <a:solidFill>
              <a:srgbClr val="238636"/>
            </a:solidFill>
            <a:prstDash val="solid"/>
          </a:ln>
        </p:spPr>
      </p:sp>
      <p:sp>
        <p:nvSpPr>
          <p:cNvPr id="6" name="Text 4"/>
          <p:cNvSpPr/>
          <p:nvPr/>
        </p:nvSpPr>
        <p:spPr>
          <a:xfrm>
            <a:off x="457200" y="822960"/>
            <a:ext cx="3840480" cy="411480"/>
          </a:xfrm>
          <a:prstGeom prst="rect">
            <a:avLst/>
          </a:prstGeom>
          <a:noFill/>
          <a:ln/>
        </p:spPr>
        <p:txBody>
          <a:bodyPr wrap="square" lIns="0" tIns="0" rIns="0" bIns="0" rtlCol="0" anchor="ctr"/>
          <a:lstStyle/>
          <a:p>
            <a:pPr marL="0" indent="0">
              <a:buNone/>
            </a:pPr>
            <a:r>
              <a:rPr lang="en-US" sz="1500" b="1" dirty="0">
                <a:solidFill>
                  <a:srgbClr val="FFFFFF"/>
                </a:solidFill>
                <a:latin typeface="Calibri" pitchFamily="34" charset="0"/>
                <a:ea typeface="Calibri" pitchFamily="34" charset="-122"/>
                <a:cs typeface="Calibri" pitchFamily="34" charset="-120"/>
              </a:rPr>
              <a:t>✓  PROS</a:t>
            </a:r>
            <a:endParaRPr lang="en-US" sz="1500" dirty="0"/>
          </a:p>
        </p:txBody>
      </p:sp>
      <p:sp>
        <p:nvSpPr>
          <p:cNvPr id="7" name="Text 5"/>
          <p:cNvSpPr/>
          <p:nvPr/>
        </p:nvSpPr>
        <p:spPr>
          <a:xfrm>
            <a:off x="457200" y="1325880"/>
            <a:ext cx="3749040" cy="3383280"/>
          </a:xfrm>
          <a:prstGeom prst="rect">
            <a:avLst/>
          </a:prstGeom>
          <a:noFill/>
          <a:ln/>
        </p:spPr>
        <p:txBody>
          <a:bodyPr wrap="square" rtlCol="0" anchor="ctr"/>
          <a:lstStyle/>
          <a:p>
            <a:pPr marL="342900" indent="-342900">
              <a:spcAft>
                <a:spcPts val="500"/>
              </a:spcAft>
              <a:buSzPct val="100000"/>
              <a:buChar char="•"/>
            </a:pPr>
            <a:r>
              <a:rPr lang="en-US" sz="1250" dirty="0">
                <a:solidFill>
                  <a:srgbClr val="2C3E50"/>
                </a:solidFill>
                <a:latin typeface="Calibri" pitchFamily="34" charset="0"/>
                <a:ea typeface="Calibri" pitchFamily="34" charset="-122"/>
                <a:cs typeface="Calibri" pitchFamily="34" charset="-120"/>
              </a:rPr>
              <a:t>Extremely high salary ceiling — top engineers earn $300K+</a:t>
            </a:r>
            <a:endParaRPr lang="en-US" sz="1250" dirty="0"/>
          </a:p>
          <a:p>
            <a:pPr marL="342900" indent="-342900">
              <a:spcAft>
                <a:spcPts val="500"/>
              </a:spcAft>
              <a:buSzPct val="100000"/>
              <a:buChar char="•"/>
            </a:pPr>
            <a:r>
              <a:rPr lang="en-US" sz="1250" dirty="0">
                <a:solidFill>
                  <a:srgbClr val="2C3E50"/>
                </a:solidFill>
                <a:latin typeface="Calibri" pitchFamily="34" charset="0"/>
                <a:ea typeface="Calibri" pitchFamily="34" charset="-122"/>
                <a:cs typeface="Calibri" pitchFamily="34" charset="-120"/>
              </a:rPr>
              <a:t>High job security: building AI = understanding AI</a:t>
            </a:r>
            <a:endParaRPr lang="en-US" sz="1250" dirty="0"/>
          </a:p>
          <a:p>
            <a:pPr marL="342900" indent="-342900">
              <a:spcAft>
                <a:spcPts val="500"/>
              </a:spcAft>
              <a:buSzPct val="100000"/>
              <a:buChar char="•"/>
            </a:pPr>
            <a:r>
              <a:rPr lang="en-US" sz="1250" dirty="0">
                <a:solidFill>
                  <a:srgbClr val="2C3E50"/>
                </a:solidFill>
                <a:latin typeface="Calibri" pitchFamily="34" charset="0"/>
                <a:ea typeface="Calibri" pitchFamily="34" charset="-122"/>
                <a:cs typeface="Calibri" pitchFamily="34" charset="-120"/>
              </a:rPr>
              <a:t>Transferable skills across every industry (healthcare, finance, automotive, gaming)</a:t>
            </a:r>
            <a:endParaRPr lang="en-US" sz="1250" dirty="0"/>
          </a:p>
          <a:p>
            <a:pPr marL="342900" indent="-342900">
              <a:spcAft>
                <a:spcPts val="500"/>
              </a:spcAft>
              <a:buSzPct val="100000"/>
              <a:buChar char="•"/>
            </a:pPr>
            <a:r>
              <a:rPr lang="en-US" sz="1250" dirty="0">
                <a:solidFill>
                  <a:srgbClr val="2C3E50"/>
                </a:solidFill>
                <a:latin typeface="Calibri" pitchFamily="34" charset="0"/>
                <a:ea typeface="Calibri" pitchFamily="34" charset="-122"/>
                <a:cs typeface="Calibri" pitchFamily="34" charset="-120"/>
              </a:rPr>
              <a:t>Remote-friendly; global demand from US, UK, EU companies</a:t>
            </a:r>
            <a:endParaRPr lang="en-US" sz="1250" dirty="0"/>
          </a:p>
          <a:p>
            <a:pPr marL="342900" indent="-342900">
              <a:spcAft>
                <a:spcPts val="500"/>
              </a:spcAft>
              <a:buSzPct val="100000"/>
              <a:buChar char="•"/>
            </a:pPr>
            <a:r>
              <a:rPr lang="en-US" sz="1250" dirty="0">
                <a:solidFill>
                  <a:srgbClr val="2C3E50"/>
                </a:solidFill>
                <a:latin typeface="Calibri" pitchFamily="34" charset="0"/>
                <a:ea typeface="Calibri" pitchFamily="34" charset="-122"/>
                <a:cs typeface="Calibri" pitchFamily="34" charset="-120"/>
              </a:rPr>
              <a:t>Intellectually stimulating — problems are novel and unsolved</a:t>
            </a:r>
            <a:endParaRPr lang="en-US" sz="1250" dirty="0"/>
          </a:p>
          <a:p>
            <a:pPr marL="342900" indent="-342900">
              <a:spcAft>
                <a:spcPts val="500"/>
              </a:spcAft>
              <a:buSzPct val="100000"/>
              <a:buChar char="•"/>
            </a:pPr>
            <a:r>
              <a:rPr lang="en-US" sz="1250" dirty="0">
                <a:solidFill>
                  <a:srgbClr val="2C3E50"/>
                </a:solidFill>
                <a:latin typeface="Calibri" pitchFamily="34" charset="0"/>
                <a:ea typeface="Calibri" pitchFamily="34" charset="-122"/>
                <a:cs typeface="Calibri" pitchFamily="34" charset="-120"/>
              </a:rPr>
              <a:t>Can contribute to genuinely impactful technology</a:t>
            </a:r>
            <a:endParaRPr lang="en-US" sz="1250" dirty="0"/>
          </a:p>
        </p:txBody>
      </p:sp>
      <p:sp>
        <p:nvSpPr>
          <p:cNvPr id="8" name="Shape 6"/>
          <p:cNvSpPr/>
          <p:nvPr/>
        </p:nvSpPr>
        <p:spPr>
          <a:xfrm>
            <a:off x="4800600" y="822960"/>
            <a:ext cx="4023360" cy="4023360"/>
          </a:xfrm>
          <a:prstGeom prst="rect">
            <a:avLst/>
          </a:prstGeom>
          <a:solidFill>
            <a:srgbClr val="FFFFFF"/>
          </a:solidFill>
          <a:ln w="12700">
            <a:solidFill>
              <a:srgbClr val="F5C6C6"/>
            </a:solidFill>
            <a:prstDash val="solid"/>
          </a:ln>
          <a:effectLst>
            <a:outerShdw blurRad="101600" dist="25400" dir="8100000" algn="bl" rotWithShape="0">
              <a:srgbClr val="000000">
                <a:alpha val="10000"/>
              </a:srgbClr>
            </a:outerShdw>
          </a:effectLst>
        </p:spPr>
      </p:sp>
      <p:sp>
        <p:nvSpPr>
          <p:cNvPr id="9" name="Shape 7"/>
          <p:cNvSpPr/>
          <p:nvPr/>
        </p:nvSpPr>
        <p:spPr>
          <a:xfrm>
            <a:off x="4800600" y="822960"/>
            <a:ext cx="4023360" cy="411480"/>
          </a:xfrm>
          <a:prstGeom prst="rect">
            <a:avLst/>
          </a:prstGeom>
          <a:solidFill>
            <a:srgbClr val="F85149"/>
          </a:solidFill>
          <a:ln w="12700">
            <a:solidFill>
              <a:srgbClr val="F85149"/>
            </a:solidFill>
            <a:prstDash val="solid"/>
          </a:ln>
        </p:spPr>
      </p:sp>
      <p:sp>
        <p:nvSpPr>
          <p:cNvPr id="10" name="Text 8"/>
          <p:cNvSpPr/>
          <p:nvPr/>
        </p:nvSpPr>
        <p:spPr>
          <a:xfrm>
            <a:off x="4937760" y="822960"/>
            <a:ext cx="3840480" cy="411480"/>
          </a:xfrm>
          <a:prstGeom prst="rect">
            <a:avLst/>
          </a:prstGeom>
          <a:noFill/>
          <a:ln/>
        </p:spPr>
        <p:txBody>
          <a:bodyPr wrap="square" lIns="0" tIns="0" rIns="0" bIns="0" rtlCol="0" anchor="ctr"/>
          <a:lstStyle/>
          <a:p>
            <a:pPr marL="0" indent="0">
              <a:buNone/>
            </a:pPr>
            <a:r>
              <a:rPr lang="en-US" sz="1500" b="1" dirty="0">
                <a:solidFill>
                  <a:srgbClr val="FFFFFF"/>
                </a:solidFill>
                <a:latin typeface="Calibri" pitchFamily="34" charset="0"/>
                <a:ea typeface="Calibri" pitchFamily="34" charset="-122"/>
                <a:cs typeface="Calibri" pitchFamily="34" charset="-120"/>
              </a:rPr>
              <a:t>✗  CONS</a:t>
            </a:r>
            <a:endParaRPr lang="en-US" sz="1500" dirty="0"/>
          </a:p>
        </p:txBody>
      </p:sp>
      <p:sp>
        <p:nvSpPr>
          <p:cNvPr id="11" name="Text 9"/>
          <p:cNvSpPr/>
          <p:nvPr/>
        </p:nvSpPr>
        <p:spPr>
          <a:xfrm>
            <a:off x="4937760" y="1325880"/>
            <a:ext cx="3749040" cy="3383280"/>
          </a:xfrm>
          <a:prstGeom prst="rect">
            <a:avLst/>
          </a:prstGeom>
          <a:noFill/>
          <a:ln/>
        </p:spPr>
        <p:txBody>
          <a:bodyPr wrap="square" rtlCol="0" anchor="ctr"/>
          <a:lstStyle/>
          <a:p>
            <a:pPr marL="342900" indent="-342900">
              <a:spcAft>
                <a:spcPts val="500"/>
              </a:spcAft>
              <a:buSzPct val="100000"/>
              <a:buChar char="•"/>
            </a:pPr>
            <a:r>
              <a:rPr lang="en-US" sz="1250" dirty="0">
                <a:solidFill>
                  <a:srgbClr val="2C3E50"/>
                </a:solidFill>
                <a:latin typeface="Calibri" pitchFamily="34" charset="0"/>
                <a:ea typeface="Calibri" pitchFamily="34" charset="-122"/>
                <a:cs typeface="Calibri" pitchFamily="34" charset="-120"/>
              </a:rPr>
              <a:t>Steep learning curve: math-heavy (calculus, stats, linear algebra)</a:t>
            </a:r>
            <a:endParaRPr lang="en-US" sz="1250" dirty="0"/>
          </a:p>
          <a:p>
            <a:pPr marL="342900" indent="-342900">
              <a:spcAft>
                <a:spcPts val="500"/>
              </a:spcAft>
              <a:buSzPct val="100000"/>
              <a:buChar char="•"/>
            </a:pPr>
            <a:r>
              <a:rPr lang="en-US" sz="1250" dirty="0">
                <a:solidFill>
                  <a:srgbClr val="2C3E50"/>
                </a:solidFill>
                <a:latin typeface="Calibri" pitchFamily="34" charset="0"/>
                <a:ea typeface="Calibri" pitchFamily="34" charset="-122"/>
                <a:cs typeface="Calibri" pitchFamily="34" charset="-120"/>
              </a:rPr>
              <a:t>Typically requires a university degree — 4+ years minimum</a:t>
            </a:r>
            <a:endParaRPr lang="en-US" sz="1250" dirty="0"/>
          </a:p>
          <a:p>
            <a:pPr marL="342900" indent="-342900">
              <a:spcAft>
                <a:spcPts val="500"/>
              </a:spcAft>
              <a:buSzPct val="100000"/>
              <a:buChar char="•"/>
            </a:pPr>
            <a:r>
              <a:rPr lang="en-US" sz="1250" dirty="0">
                <a:solidFill>
                  <a:srgbClr val="2C3E50"/>
                </a:solidFill>
                <a:latin typeface="Calibri" pitchFamily="34" charset="0"/>
                <a:ea typeface="Calibri" pitchFamily="34" charset="-122"/>
                <a:cs typeface="Calibri" pitchFamily="34" charset="-120"/>
              </a:rPr>
              <a:t>Field moves fast — must constantly retrain and learn new frameworks</a:t>
            </a:r>
            <a:endParaRPr lang="en-US" sz="1250" dirty="0"/>
          </a:p>
          <a:p>
            <a:pPr marL="342900" indent="-342900">
              <a:spcAft>
                <a:spcPts val="500"/>
              </a:spcAft>
              <a:buSzPct val="100000"/>
              <a:buChar char="•"/>
            </a:pPr>
            <a:r>
              <a:rPr lang="en-US" sz="1250" dirty="0">
                <a:solidFill>
                  <a:srgbClr val="2C3E50"/>
                </a:solidFill>
                <a:latin typeface="Calibri" pitchFamily="34" charset="0"/>
                <a:ea typeface="Calibri" pitchFamily="34" charset="-122"/>
                <a:cs typeface="Calibri" pitchFamily="34" charset="-120"/>
              </a:rPr>
              <a:t>Competition is global and intense; top roles are hard to break into</a:t>
            </a:r>
            <a:endParaRPr lang="en-US" sz="1250" dirty="0"/>
          </a:p>
          <a:p>
            <a:pPr marL="342900" indent="-342900">
              <a:spcAft>
                <a:spcPts val="500"/>
              </a:spcAft>
              <a:buSzPct val="100000"/>
              <a:buChar char="•"/>
            </a:pPr>
            <a:r>
              <a:rPr lang="en-US" sz="1250" dirty="0">
                <a:solidFill>
                  <a:srgbClr val="2C3E50"/>
                </a:solidFill>
                <a:latin typeface="Calibri" pitchFamily="34" charset="0"/>
                <a:ea typeface="Calibri" pitchFamily="34" charset="-122"/>
                <a:cs typeface="Calibri" pitchFamily="34" charset="-120"/>
              </a:rPr>
              <a:t>Ethics and bias concerns add pressure to get things right</a:t>
            </a:r>
            <a:endParaRPr lang="en-US" sz="1250" dirty="0"/>
          </a:p>
          <a:p>
            <a:pPr marL="342900" indent="-342900">
              <a:spcAft>
                <a:spcPts val="500"/>
              </a:spcAft>
              <a:buSzPct val="100000"/>
              <a:buChar char="•"/>
            </a:pPr>
            <a:r>
              <a:rPr lang="en-US" sz="1250" dirty="0">
                <a:solidFill>
                  <a:srgbClr val="2C3E50"/>
                </a:solidFill>
                <a:latin typeface="Calibri" pitchFamily="34" charset="0"/>
                <a:ea typeface="Calibri" pitchFamily="34" charset="-122"/>
                <a:cs typeface="Calibri" pitchFamily="34" charset="-120"/>
              </a:rPr>
              <a:t>Junior roles increasingly being eaten by AutoML platforms</a:t>
            </a:r>
            <a:endParaRPr lang="en-US" sz="12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D1117"/>
        </a:solidFill>
        <a:effectLst/>
      </p:bgPr>
    </p:bg>
    <p:spTree>
      <p:nvGrpSpPr>
        <p:cNvPr id="1" name=""/>
        <p:cNvGrpSpPr/>
        <p:nvPr/>
      </p:nvGrpSpPr>
      <p:grpSpPr>
        <a:xfrm>
          <a:off x="0" y="0"/>
          <a:ext cx="0" cy="0"/>
          <a:chOff x="0" y="0"/>
          <a:chExt cx="0" cy="0"/>
        </a:xfrm>
      </p:grpSpPr>
      <p:sp>
        <p:nvSpPr>
          <p:cNvPr id="2" name="Shape 0"/>
          <p:cNvSpPr/>
          <p:nvPr/>
        </p:nvSpPr>
        <p:spPr>
          <a:xfrm>
            <a:off x="0" y="0"/>
            <a:ext cx="9144000" cy="685800"/>
          </a:xfrm>
          <a:prstGeom prst="rect">
            <a:avLst/>
          </a:prstGeom>
          <a:solidFill>
            <a:srgbClr val="1F6FEB"/>
          </a:solidFill>
          <a:ln w="12700">
            <a:solidFill>
              <a:srgbClr val="1F6FEB"/>
            </a:solidFill>
            <a:prstDash val="solid"/>
          </a:ln>
        </p:spPr>
      </p:sp>
      <p:sp>
        <p:nvSpPr>
          <p:cNvPr id="3" name="Text 1"/>
          <p:cNvSpPr/>
          <p:nvPr/>
        </p:nvSpPr>
        <p:spPr>
          <a:xfrm>
            <a:off x="365760" y="0"/>
            <a:ext cx="8229600" cy="685800"/>
          </a:xfrm>
          <a:prstGeom prst="rect">
            <a:avLst/>
          </a:prstGeom>
          <a:noFill/>
          <a:ln/>
        </p:spPr>
        <p:txBody>
          <a:bodyPr wrap="square" lIns="0" tIns="0" rIns="0" bIns="0" rtlCol="0" anchor="ctr"/>
          <a:lstStyle/>
          <a:p>
            <a:pPr marL="0" indent="0">
              <a:buNone/>
            </a:pPr>
            <a:r>
              <a:rPr lang="en-US" sz="2000" b="1" dirty="0">
                <a:solidFill>
                  <a:srgbClr val="FFFFFF"/>
                </a:solidFill>
                <a:latin typeface="Calibri" pitchFamily="34" charset="0"/>
                <a:ea typeface="Calibri" pitchFamily="34" charset="-122"/>
                <a:cs typeface="Calibri" pitchFamily="34" charset="-120"/>
              </a:rPr>
              <a:t>PERSONAL REFLECTION</a:t>
            </a:r>
            <a:endParaRPr lang="en-US" sz="2000" dirty="0"/>
          </a:p>
        </p:txBody>
      </p:sp>
      <p:sp>
        <p:nvSpPr>
          <p:cNvPr id="4" name="Text 2"/>
          <p:cNvSpPr/>
          <p:nvPr/>
        </p:nvSpPr>
        <p:spPr>
          <a:xfrm>
            <a:off x="457200" y="822960"/>
            <a:ext cx="8229600" cy="457200"/>
          </a:xfrm>
          <a:prstGeom prst="rect">
            <a:avLst/>
          </a:prstGeom>
          <a:noFill/>
          <a:ln/>
        </p:spPr>
        <p:txBody>
          <a:bodyPr wrap="square" lIns="0" tIns="0" rIns="0" bIns="0" rtlCol="0" anchor="ctr"/>
          <a:lstStyle/>
          <a:p>
            <a:pPr marL="0" indent="0">
              <a:buNone/>
            </a:pPr>
            <a:r>
              <a:rPr lang="en-US" sz="2000" b="1" dirty="0">
                <a:solidFill>
                  <a:srgbClr val="58A6FF"/>
                </a:solidFill>
                <a:latin typeface="Calibri" pitchFamily="34" charset="0"/>
                <a:ea typeface="Calibri" pitchFamily="34" charset="-122"/>
                <a:cs typeface="Calibri" pitchFamily="34" charset="-120"/>
              </a:rPr>
              <a:t>Why I Chose This Career</a:t>
            </a:r>
            <a:endParaRPr lang="en-US" sz="2000" dirty="0"/>
          </a:p>
        </p:txBody>
      </p:sp>
      <p:sp>
        <p:nvSpPr>
          <p:cNvPr id="5" name="Text 3"/>
          <p:cNvSpPr/>
          <p:nvPr/>
        </p:nvSpPr>
        <p:spPr>
          <a:xfrm>
            <a:off x="457200" y="1325880"/>
            <a:ext cx="8229600" cy="3566160"/>
          </a:xfrm>
          <a:prstGeom prst="rect">
            <a:avLst/>
          </a:prstGeom>
          <a:noFill/>
          <a:ln/>
        </p:spPr>
        <p:txBody>
          <a:bodyPr wrap="square" lIns="0" tIns="0" rIns="0" bIns="0" rtlCol="0" anchor="t"/>
          <a:lstStyle/>
          <a:p>
            <a:pPr marL="0" indent="0">
              <a:spcAft>
                <a:spcPts val="600"/>
              </a:spcAft>
              <a:buNone/>
            </a:pPr>
            <a:r>
              <a:rPr lang="en-US" sz="1300" dirty="0">
                <a:solidFill>
                  <a:srgbClr val="8B949E"/>
                </a:solidFill>
                <a:latin typeface="Calibri" pitchFamily="34" charset="0"/>
                <a:ea typeface="Calibri" pitchFamily="34" charset="-122"/>
                <a:cs typeface="Calibri" pitchFamily="34" charset="-120"/>
              </a:rPr>
              <a:t>I chose AI/ML Engineering because it sits at the intersection of everything I'm already doing. I've trained a reinforcement learning agent to play Super Mario Bros from scratch — that's real machine learning, not a tutorial. I run Linux on custom setups, write code to solve problems that don't have Stack Overflow answers, and I find optimization genuinely interesting rather than a chore. ML engineering isn't a random pick — it's where my skills are already pointing.</a:t>
            </a:r>
            <a:endParaRPr lang="en-US" sz="1300" dirty="0"/>
          </a:p>
          <a:p>
            <a:pPr marL="0" indent="0">
              <a:spcAft>
                <a:spcPts val="600"/>
              </a:spcAft>
              <a:buNone/>
            </a:pPr>
            <a:endParaRPr lang="en-US" sz="1300" dirty="0"/>
          </a:p>
          <a:p>
            <a:pPr marL="0" indent="0">
              <a:spcAft>
                <a:spcPts val="600"/>
              </a:spcAft>
              <a:buNone/>
            </a:pPr>
            <a:r>
              <a:rPr lang="en-US" sz="1300" dirty="0">
                <a:solidFill>
                  <a:srgbClr val="8B949E"/>
                </a:solidFill>
                <a:latin typeface="Calibri" pitchFamily="34" charset="0"/>
                <a:ea typeface="Calibri" pitchFamily="34" charset="-122"/>
                <a:cs typeface="Calibri" pitchFamily="34" charset="-120"/>
              </a:rPr>
              <a:t>What I find appealing is that this role is essentially immune to the AI disruption problem described in this assignment. You can't replace the person building and understanding AI with AI — at least not yet. The salary ceiling is also well above average, and the work itself is not routine. No two model training runs are the same.</a:t>
            </a:r>
            <a:endParaRPr lang="en-US" sz="1300" dirty="0"/>
          </a:p>
          <a:p>
            <a:pPr marL="0" indent="0">
              <a:spcAft>
                <a:spcPts val="600"/>
              </a:spcAft>
              <a:buNone/>
            </a:pPr>
            <a:endParaRPr lang="en-US" sz="1300" dirty="0"/>
          </a:p>
          <a:p>
            <a:pPr marL="0" indent="0">
              <a:spcAft>
                <a:spcPts val="600"/>
              </a:spcAft>
              <a:buNone/>
            </a:pPr>
            <a:r>
              <a:rPr lang="en-US" sz="1300" dirty="0">
                <a:solidFill>
                  <a:srgbClr val="8B949E"/>
                </a:solidFill>
                <a:latin typeface="Calibri" pitchFamily="34" charset="0"/>
                <a:ea typeface="Calibri" pitchFamily="34" charset="-122"/>
                <a:cs typeface="Calibri" pitchFamily="34" charset="-120"/>
              </a:rPr>
              <a:t>What I find less appealing is the math barrier. I'm comfortable with programming, but the depth of linear algebra and statistics required for cutting-edge research is significant. I'd likely need a university degree, which is a four-year commitment. That said, the financial return is clearly worth it — the break-even on education cost comes within two years of employment at average salary.</a:t>
            </a:r>
            <a:endParaRPr lang="en-US" sz="1300" dirty="0"/>
          </a:p>
          <a:p>
            <a:pPr marL="0" indent="0">
              <a:spcAft>
                <a:spcPts val="600"/>
              </a:spcAft>
              <a:buNone/>
            </a:pPr>
            <a:endParaRPr lang="en-US" sz="1300" dirty="0"/>
          </a:p>
          <a:p>
            <a:pPr marL="0" indent="0">
              <a:spcAft>
                <a:spcPts val="600"/>
              </a:spcAft>
              <a:buNone/>
            </a:pPr>
            <a:r>
              <a:rPr lang="en-US" sz="1300" dirty="0">
                <a:solidFill>
                  <a:srgbClr val="8B949E"/>
                </a:solidFill>
                <a:latin typeface="Calibri" pitchFamily="34" charset="0"/>
                <a:ea typeface="Calibri" pitchFamily="34" charset="-122"/>
                <a:cs typeface="Calibri" pitchFamily="34" charset="-120"/>
              </a:rPr>
              <a:t>Overall: this is a career path I’d want to genuinely pursue.</a:t>
            </a:r>
            <a:endParaRPr lang="en-US" sz="13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0F6FF"/>
        </a:solidFill>
        <a:effectLst/>
      </p:bgPr>
    </p:bg>
    <p:spTree>
      <p:nvGrpSpPr>
        <p:cNvPr id="1" name=""/>
        <p:cNvGrpSpPr/>
        <p:nvPr/>
      </p:nvGrpSpPr>
      <p:grpSpPr>
        <a:xfrm>
          <a:off x="0" y="0"/>
          <a:ext cx="0" cy="0"/>
          <a:chOff x="0" y="0"/>
          <a:chExt cx="0" cy="0"/>
        </a:xfrm>
      </p:grpSpPr>
      <p:sp>
        <p:nvSpPr>
          <p:cNvPr id="2" name="Shape 0"/>
          <p:cNvSpPr/>
          <p:nvPr/>
        </p:nvSpPr>
        <p:spPr>
          <a:xfrm>
            <a:off x="0" y="0"/>
            <a:ext cx="9144000" cy="685800"/>
          </a:xfrm>
          <a:prstGeom prst="rect">
            <a:avLst/>
          </a:prstGeom>
          <a:solidFill>
            <a:srgbClr val="0D1117"/>
          </a:solidFill>
          <a:ln w="12700">
            <a:solidFill>
              <a:srgbClr val="0D1117"/>
            </a:solidFill>
            <a:prstDash val="solid"/>
          </a:ln>
        </p:spPr>
      </p:sp>
      <p:sp>
        <p:nvSpPr>
          <p:cNvPr id="3" name="Text 1"/>
          <p:cNvSpPr/>
          <p:nvPr/>
        </p:nvSpPr>
        <p:spPr>
          <a:xfrm>
            <a:off x="365760" y="0"/>
            <a:ext cx="8229600" cy="685800"/>
          </a:xfrm>
          <a:prstGeom prst="rect">
            <a:avLst/>
          </a:prstGeom>
          <a:noFill/>
          <a:ln/>
        </p:spPr>
        <p:txBody>
          <a:bodyPr wrap="square" lIns="0" tIns="0" rIns="0" bIns="0" rtlCol="0" anchor="ctr"/>
          <a:lstStyle/>
          <a:p>
            <a:pPr marL="0" indent="0">
              <a:buNone/>
            </a:pPr>
            <a:r>
              <a:rPr lang="en-US" sz="2000" b="1" dirty="0">
                <a:solidFill>
                  <a:srgbClr val="FFFFFF"/>
                </a:solidFill>
                <a:latin typeface="Calibri" pitchFamily="34" charset="0"/>
                <a:ea typeface="Calibri" pitchFamily="34" charset="-122"/>
                <a:cs typeface="Calibri" pitchFamily="34" charset="-120"/>
              </a:rPr>
              <a:t>SOURCES</a:t>
            </a:r>
            <a:endParaRPr lang="en-US" sz="2000" dirty="0"/>
          </a:p>
        </p:txBody>
      </p:sp>
      <p:sp>
        <p:nvSpPr>
          <p:cNvPr id="4" name="Shape 2"/>
          <p:cNvSpPr/>
          <p:nvPr/>
        </p:nvSpPr>
        <p:spPr>
          <a:xfrm>
            <a:off x="320040" y="868680"/>
            <a:ext cx="8503920" cy="374904"/>
          </a:xfrm>
          <a:prstGeom prst="rect">
            <a:avLst/>
          </a:prstGeom>
          <a:solidFill>
            <a:srgbClr val="F0F6FF"/>
          </a:solidFill>
          <a:ln w="6350">
            <a:solidFill>
              <a:srgbClr val="D0DCF0"/>
            </a:solidFill>
            <a:prstDash val="solid"/>
          </a:ln>
        </p:spPr>
      </p:sp>
      <p:sp>
        <p:nvSpPr>
          <p:cNvPr id="5" name="Text 3">
            <a:hlinkClick r:id="rId3"/>
          </p:cNvPr>
          <p:cNvSpPr/>
          <p:nvPr/>
        </p:nvSpPr>
        <p:spPr>
          <a:xfrm>
            <a:off x="457200" y="886968"/>
            <a:ext cx="8229600" cy="338328"/>
          </a:xfrm>
          <a:prstGeom prst="rect">
            <a:avLst/>
          </a:prstGeom>
          <a:noFill/>
          <a:ln/>
        </p:spPr>
        <p:txBody>
          <a:bodyPr wrap="square" lIns="0" tIns="0" rIns="0" bIns="0" rtlCol="0" anchor="ctr"/>
          <a:lstStyle/>
          <a:p>
            <a:pPr marL="0" indent="0">
              <a:buNone/>
            </a:pPr>
            <a:r>
              <a:rPr lang="en-US" sz="1100" u="sng" dirty="0">
                <a:solidFill>
                  <a:srgbClr val="1F6FEB"/>
                </a:solidFill>
                <a:latin typeface="Calibri" pitchFamily="34" charset="0"/>
                <a:ea typeface="Calibri" pitchFamily="34" charset="-122"/>
                <a:cs typeface="Calibri" pitchFamily="34" charset="-120"/>
                <a:hlinkClick r:id="rId3">
                  <a:extLst>
                    <a:ext uri="{A12FA001-AC4F-418D-AE19-62706E023703}">
                      <ahyp:hlinkClr xmlns:ahyp="http://schemas.microsoft.com/office/drawing/2018/hyperlinkcolor" val="tx"/>
                    </a:ext>
                  </a:extLst>
                </a:hlinkClick>
              </a:rPr>
              <a:t>[1]  U.S. Bureau of Labor Statistics — Computer and Information Research Scientists Outlook</a:t>
            </a:r>
            <a:endParaRPr lang="en-US" sz="1100" dirty="0"/>
          </a:p>
        </p:txBody>
      </p:sp>
      <p:sp>
        <p:nvSpPr>
          <p:cNvPr id="6" name="Shape 4"/>
          <p:cNvSpPr/>
          <p:nvPr/>
        </p:nvSpPr>
        <p:spPr>
          <a:xfrm>
            <a:off x="320040" y="1316736"/>
            <a:ext cx="8503920" cy="374904"/>
          </a:xfrm>
          <a:prstGeom prst="rect">
            <a:avLst/>
          </a:prstGeom>
          <a:solidFill>
            <a:srgbClr val="FFFFFF"/>
          </a:solidFill>
          <a:ln w="6350">
            <a:solidFill>
              <a:srgbClr val="D0DCF0"/>
            </a:solidFill>
            <a:prstDash val="solid"/>
          </a:ln>
        </p:spPr>
      </p:sp>
      <p:sp>
        <p:nvSpPr>
          <p:cNvPr id="7" name="Text 5">
            <a:hlinkClick r:id="rId4"/>
          </p:cNvPr>
          <p:cNvSpPr/>
          <p:nvPr/>
        </p:nvSpPr>
        <p:spPr>
          <a:xfrm>
            <a:off x="457200" y="1335024"/>
            <a:ext cx="8229600" cy="338328"/>
          </a:xfrm>
          <a:prstGeom prst="rect">
            <a:avLst/>
          </a:prstGeom>
          <a:noFill/>
          <a:ln/>
        </p:spPr>
        <p:txBody>
          <a:bodyPr wrap="square" lIns="0" tIns="0" rIns="0" bIns="0" rtlCol="0" anchor="ctr"/>
          <a:lstStyle/>
          <a:p>
            <a:pPr marL="0" indent="0">
              <a:buNone/>
            </a:pPr>
            <a:r>
              <a:rPr lang="en-US" sz="1100" u="sng" dirty="0">
                <a:solidFill>
                  <a:srgbClr val="1F6FEB"/>
                </a:solidFill>
                <a:latin typeface="Calibri" pitchFamily="34" charset="0"/>
                <a:ea typeface="Calibri" pitchFamily="34" charset="-122"/>
                <a:cs typeface="Calibri" pitchFamily="34" charset="-120"/>
                <a:hlinkClick r:id="rId4">
                  <a:extLst>
                    <a:ext uri="{A12FA001-AC4F-418D-AE19-62706E023703}">
                      <ahyp:hlinkClr xmlns:ahyp="http://schemas.microsoft.com/office/drawing/2018/hyperlinkcolor" val="tx"/>
                    </a:ext>
                  </a:extLst>
                </a:hlinkClick>
              </a:rPr>
              <a:t>[2]  LinkedIn Jobs on the Rise 2024 Report</a:t>
            </a:r>
            <a:endParaRPr lang="en-US" sz="1100" dirty="0"/>
          </a:p>
        </p:txBody>
      </p:sp>
      <p:sp>
        <p:nvSpPr>
          <p:cNvPr id="8" name="Shape 6"/>
          <p:cNvSpPr/>
          <p:nvPr/>
        </p:nvSpPr>
        <p:spPr>
          <a:xfrm>
            <a:off x="320040" y="1764792"/>
            <a:ext cx="8503920" cy="374904"/>
          </a:xfrm>
          <a:prstGeom prst="rect">
            <a:avLst/>
          </a:prstGeom>
          <a:solidFill>
            <a:srgbClr val="F0F6FF"/>
          </a:solidFill>
          <a:ln w="6350">
            <a:solidFill>
              <a:srgbClr val="D0DCF0"/>
            </a:solidFill>
            <a:prstDash val="solid"/>
          </a:ln>
        </p:spPr>
      </p:sp>
      <p:sp>
        <p:nvSpPr>
          <p:cNvPr id="9" name="Text 7">
            <a:hlinkClick r:id="rId5"/>
          </p:cNvPr>
          <p:cNvSpPr/>
          <p:nvPr/>
        </p:nvSpPr>
        <p:spPr>
          <a:xfrm>
            <a:off x="457200" y="1783080"/>
            <a:ext cx="8229600" cy="338328"/>
          </a:xfrm>
          <a:prstGeom prst="rect">
            <a:avLst/>
          </a:prstGeom>
          <a:noFill/>
          <a:ln/>
        </p:spPr>
        <p:txBody>
          <a:bodyPr wrap="square" lIns="0" tIns="0" rIns="0" bIns="0" rtlCol="0" anchor="ctr"/>
          <a:lstStyle/>
          <a:p>
            <a:pPr marL="0" indent="0">
              <a:buNone/>
            </a:pPr>
            <a:r>
              <a:rPr lang="en-US" sz="1100" u="sng" dirty="0">
                <a:solidFill>
                  <a:srgbClr val="1F6FEB"/>
                </a:solidFill>
                <a:latin typeface="Calibri" pitchFamily="34" charset="0"/>
                <a:ea typeface="Calibri" pitchFamily="34" charset="-122"/>
                <a:cs typeface="Calibri" pitchFamily="34" charset="-120"/>
                <a:hlinkClick r:id="rId5">
                  <a:extLst>
                    <a:ext uri="{A12FA001-AC4F-418D-AE19-62706E023703}">
                      <ahyp:hlinkClr xmlns:ahyp="http://schemas.microsoft.com/office/drawing/2018/hyperlinkcolor" val="tx"/>
                    </a:ext>
                  </a:extLst>
                </a:hlinkClick>
              </a:rPr>
              <a:t>[3]  Grand View Research — Artificial Intelligence Market Size Report</a:t>
            </a:r>
            <a:endParaRPr lang="en-US" sz="1100" dirty="0"/>
          </a:p>
        </p:txBody>
      </p:sp>
      <p:sp>
        <p:nvSpPr>
          <p:cNvPr id="10" name="Shape 8"/>
          <p:cNvSpPr/>
          <p:nvPr/>
        </p:nvSpPr>
        <p:spPr>
          <a:xfrm>
            <a:off x="320040" y="2212848"/>
            <a:ext cx="8503920" cy="374904"/>
          </a:xfrm>
          <a:prstGeom prst="rect">
            <a:avLst/>
          </a:prstGeom>
          <a:solidFill>
            <a:srgbClr val="FFFFFF"/>
          </a:solidFill>
          <a:ln w="6350">
            <a:solidFill>
              <a:srgbClr val="D0DCF0"/>
            </a:solidFill>
            <a:prstDash val="solid"/>
          </a:ln>
        </p:spPr>
      </p:sp>
      <p:sp>
        <p:nvSpPr>
          <p:cNvPr id="11" name="Text 9">
            <a:hlinkClick r:id="rId6"/>
          </p:cNvPr>
          <p:cNvSpPr/>
          <p:nvPr/>
        </p:nvSpPr>
        <p:spPr>
          <a:xfrm>
            <a:off x="457200" y="2231136"/>
            <a:ext cx="8229600" cy="338328"/>
          </a:xfrm>
          <a:prstGeom prst="rect">
            <a:avLst/>
          </a:prstGeom>
          <a:noFill/>
          <a:ln/>
        </p:spPr>
        <p:txBody>
          <a:bodyPr wrap="square" lIns="0" tIns="0" rIns="0" bIns="0" rtlCol="0" anchor="ctr"/>
          <a:lstStyle/>
          <a:p>
            <a:pPr marL="0" indent="0">
              <a:buNone/>
            </a:pPr>
            <a:r>
              <a:rPr lang="en-US" sz="1100" u="sng" dirty="0">
                <a:solidFill>
                  <a:srgbClr val="1F6FEB"/>
                </a:solidFill>
                <a:latin typeface="Calibri" pitchFamily="34" charset="0"/>
                <a:ea typeface="Calibri" pitchFamily="34" charset="-122"/>
                <a:cs typeface="Calibri" pitchFamily="34" charset="-120"/>
                <a:hlinkClick r:id="rId6">
                  <a:extLst>
                    <a:ext uri="{A12FA001-AC4F-418D-AE19-62706E023703}">
                      <ahyp:hlinkClr xmlns:ahyp="http://schemas.microsoft.com/office/drawing/2018/hyperlinkcolor" val="tx"/>
                    </a:ext>
                  </a:extLst>
                </a:hlinkClick>
              </a:rPr>
              <a:t>[4]  European Parliament — EU AI Act Summary</a:t>
            </a:r>
            <a:endParaRPr lang="en-US" sz="1100" dirty="0"/>
          </a:p>
        </p:txBody>
      </p:sp>
      <p:sp>
        <p:nvSpPr>
          <p:cNvPr id="12" name="Shape 10"/>
          <p:cNvSpPr/>
          <p:nvPr/>
        </p:nvSpPr>
        <p:spPr>
          <a:xfrm>
            <a:off x="320040" y="2660904"/>
            <a:ext cx="8503920" cy="374904"/>
          </a:xfrm>
          <a:prstGeom prst="rect">
            <a:avLst/>
          </a:prstGeom>
          <a:solidFill>
            <a:srgbClr val="F0F6FF"/>
          </a:solidFill>
          <a:ln w="6350">
            <a:solidFill>
              <a:srgbClr val="D0DCF0"/>
            </a:solidFill>
            <a:prstDash val="solid"/>
          </a:ln>
        </p:spPr>
      </p:sp>
      <p:sp>
        <p:nvSpPr>
          <p:cNvPr id="13" name="Text 11">
            <a:hlinkClick r:id="rId7"/>
          </p:cNvPr>
          <p:cNvSpPr/>
          <p:nvPr/>
        </p:nvSpPr>
        <p:spPr>
          <a:xfrm>
            <a:off x="457200" y="2679192"/>
            <a:ext cx="8229600" cy="338328"/>
          </a:xfrm>
          <a:prstGeom prst="rect">
            <a:avLst/>
          </a:prstGeom>
          <a:noFill/>
          <a:ln/>
        </p:spPr>
        <p:txBody>
          <a:bodyPr wrap="square" lIns="0" tIns="0" rIns="0" bIns="0" rtlCol="0" anchor="ctr"/>
          <a:lstStyle/>
          <a:p>
            <a:pPr marL="0" indent="0">
              <a:buNone/>
            </a:pPr>
            <a:r>
              <a:rPr lang="en-US" sz="1100" u="sng" dirty="0">
                <a:solidFill>
                  <a:srgbClr val="1F6FEB"/>
                </a:solidFill>
                <a:latin typeface="Calibri" pitchFamily="34" charset="0"/>
                <a:ea typeface="Calibri" pitchFamily="34" charset="-122"/>
                <a:cs typeface="Calibri" pitchFamily="34" charset="-120"/>
                <a:hlinkClick r:id="rId7">
                  <a:extLst>
                    <a:ext uri="{A12FA001-AC4F-418D-AE19-62706E023703}">
                      <ahyp:hlinkClr xmlns:ahyp="http://schemas.microsoft.com/office/drawing/2018/hyperlinkcolor" val="tx"/>
                    </a:ext>
                  </a:extLst>
                </a:hlinkClick>
              </a:rPr>
              <a:t>[5]  Glassdoor — Machine Learning Engineer Salaries in Canada</a:t>
            </a:r>
            <a:endParaRPr lang="en-US" sz="1100" dirty="0"/>
          </a:p>
        </p:txBody>
      </p:sp>
      <p:sp>
        <p:nvSpPr>
          <p:cNvPr id="14" name="Shape 12"/>
          <p:cNvSpPr/>
          <p:nvPr/>
        </p:nvSpPr>
        <p:spPr>
          <a:xfrm>
            <a:off x="320040" y="3108960"/>
            <a:ext cx="8503920" cy="374904"/>
          </a:xfrm>
          <a:prstGeom prst="rect">
            <a:avLst/>
          </a:prstGeom>
          <a:solidFill>
            <a:srgbClr val="FFFFFF"/>
          </a:solidFill>
          <a:ln w="6350">
            <a:solidFill>
              <a:srgbClr val="D0DCF0"/>
            </a:solidFill>
            <a:prstDash val="solid"/>
          </a:ln>
        </p:spPr>
      </p:sp>
      <p:sp>
        <p:nvSpPr>
          <p:cNvPr id="15" name="Text 13">
            <a:hlinkClick r:id="rId8"/>
          </p:cNvPr>
          <p:cNvSpPr/>
          <p:nvPr/>
        </p:nvSpPr>
        <p:spPr>
          <a:xfrm>
            <a:off x="457200" y="3127248"/>
            <a:ext cx="8229600" cy="338328"/>
          </a:xfrm>
          <a:prstGeom prst="rect">
            <a:avLst/>
          </a:prstGeom>
          <a:noFill/>
          <a:ln/>
        </p:spPr>
        <p:txBody>
          <a:bodyPr wrap="square" lIns="0" tIns="0" rIns="0" bIns="0" rtlCol="0" anchor="ctr"/>
          <a:lstStyle/>
          <a:p>
            <a:pPr marL="0" indent="0">
              <a:buNone/>
            </a:pPr>
            <a:r>
              <a:rPr lang="en-US" sz="1100" u="sng" dirty="0">
                <a:solidFill>
                  <a:srgbClr val="1F6FEB"/>
                </a:solidFill>
                <a:latin typeface="Calibri" pitchFamily="34" charset="0"/>
                <a:ea typeface="Calibri" pitchFamily="34" charset="-122"/>
                <a:cs typeface="Calibri" pitchFamily="34" charset="-120"/>
                <a:hlinkClick r:id="rId8">
                  <a:extLst>
                    <a:ext uri="{A12FA001-AC4F-418D-AE19-62706E023703}">
                      <ahyp:hlinkClr xmlns:ahyp="http://schemas.microsoft.com/office/drawing/2018/hyperlinkcolor" val="tx"/>
                    </a:ext>
                  </a:extLst>
                </a:hlinkClick>
              </a:rPr>
              <a:t>[6]  Google AutoML — Overview</a:t>
            </a:r>
            <a:endParaRPr lang="en-US" sz="1100" dirty="0"/>
          </a:p>
        </p:txBody>
      </p:sp>
      <p:sp>
        <p:nvSpPr>
          <p:cNvPr id="16" name="Shape 14"/>
          <p:cNvSpPr/>
          <p:nvPr/>
        </p:nvSpPr>
        <p:spPr>
          <a:xfrm>
            <a:off x="320040" y="3557016"/>
            <a:ext cx="8503920" cy="374904"/>
          </a:xfrm>
          <a:prstGeom prst="rect">
            <a:avLst/>
          </a:prstGeom>
          <a:solidFill>
            <a:srgbClr val="F0F6FF"/>
          </a:solidFill>
          <a:ln w="6350">
            <a:solidFill>
              <a:srgbClr val="D0DCF0"/>
            </a:solidFill>
            <a:prstDash val="solid"/>
          </a:ln>
        </p:spPr>
      </p:sp>
      <p:sp>
        <p:nvSpPr>
          <p:cNvPr id="17" name="Text 15">
            <a:hlinkClick r:id="rId9"/>
          </p:cNvPr>
          <p:cNvSpPr/>
          <p:nvPr/>
        </p:nvSpPr>
        <p:spPr>
          <a:xfrm>
            <a:off x="457200" y="3575304"/>
            <a:ext cx="8229600" cy="338328"/>
          </a:xfrm>
          <a:prstGeom prst="rect">
            <a:avLst/>
          </a:prstGeom>
          <a:noFill/>
          <a:ln/>
        </p:spPr>
        <p:txBody>
          <a:bodyPr wrap="square" lIns="0" tIns="0" rIns="0" bIns="0" rtlCol="0" anchor="ctr"/>
          <a:lstStyle/>
          <a:p>
            <a:pPr marL="0" indent="0">
              <a:buNone/>
            </a:pPr>
            <a:r>
              <a:rPr lang="en-US" sz="1100" u="sng" dirty="0">
                <a:solidFill>
                  <a:srgbClr val="1F6FEB"/>
                </a:solidFill>
                <a:latin typeface="Calibri" pitchFamily="34" charset="0"/>
                <a:ea typeface="Calibri" pitchFamily="34" charset="-122"/>
                <a:cs typeface="Calibri" pitchFamily="34" charset="-120"/>
                <a:hlinkClick r:id="rId9">
                  <a:extLst>
                    <a:ext uri="{A12FA001-AC4F-418D-AE19-62706E023703}">
                      <ahyp:hlinkClr xmlns:ahyp="http://schemas.microsoft.com/office/drawing/2018/hyperlinkcolor" val="tx"/>
                    </a:ext>
                  </a:extLst>
                </a:hlinkClick>
              </a:rPr>
              <a:t>[7]  AWS SageMaker Autopilot</a:t>
            </a:r>
            <a:endParaRPr lang="en-US" sz="1100" dirty="0"/>
          </a:p>
        </p:txBody>
      </p:sp>
      <p:sp>
        <p:nvSpPr>
          <p:cNvPr id="18" name="Shape 16"/>
          <p:cNvSpPr/>
          <p:nvPr/>
        </p:nvSpPr>
        <p:spPr>
          <a:xfrm>
            <a:off x="320040" y="4005072"/>
            <a:ext cx="8503920" cy="374904"/>
          </a:xfrm>
          <a:prstGeom prst="rect">
            <a:avLst/>
          </a:prstGeom>
          <a:solidFill>
            <a:srgbClr val="FFFFFF"/>
          </a:solidFill>
          <a:ln w="6350">
            <a:solidFill>
              <a:srgbClr val="D0DCF0"/>
            </a:solidFill>
            <a:prstDash val="solid"/>
          </a:ln>
        </p:spPr>
      </p:sp>
      <p:sp>
        <p:nvSpPr>
          <p:cNvPr id="19" name="Text 17">
            <a:hlinkClick r:id="rId10"/>
          </p:cNvPr>
          <p:cNvSpPr/>
          <p:nvPr/>
        </p:nvSpPr>
        <p:spPr>
          <a:xfrm>
            <a:off x="457200" y="4023360"/>
            <a:ext cx="8229600" cy="338328"/>
          </a:xfrm>
          <a:prstGeom prst="rect">
            <a:avLst/>
          </a:prstGeom>
          <a:noFill/>
          <a:ln/>
        </p:spPr>
        <p:txBody>
          <a:bodyPr wrap="square" lIns="0" tIns="0" rIns="0" bIns="0" rtlCol="0" anchor="ctr"/>
          <a:lstStyle/>
          <a:p>
            <a:pPr marL="0" indent="0">
              <a:buNone/>
            </a:pPr>
            <a:r>
              <a:rPr lang="en-US" sz="1100" u="sng" dirty="0">
                <a:solidFill>
                  <a:srgbClr val="1F6FEB"/>
                </a:solidFill>
                <a:latin typeface="Calibri" pitchFamily="34" charset="0"/>
                <a:ea typeface="Calibri" pitchFamily="34" charset="-122"/>
                <a:cs typeface="Calibri" pitchFamily="34" charset="-120"/>
                <a:hlinkClick r:id="rId10">
                  <a:extLst>
                    <a:ext uri="{A12FA001-AC4F-418D-AE19-62706E023703}">
                      <ahyp:hlinkClr xmlns:ahyp="http://schemas.microsoft.com/office/drawing/2018/hyperlinkcolor" val="tx"/>
                    </a:ext>
                  </a:extLst>
                </a:hlinkClick>
              </a:rPr>
              <a:t>[8]  Anthropic Careers — AI Safety Research</a:t>
            </a:r>
            <a:endParaRPr lang="en-US" sz="1100" dirty="0"/>
          </a:p>
        </p:txBody>
      </p:sp>
      <p:sp>
        <p:nvSpPr>
          <p:cNvPr id="20" name="Shape 18"/>
          <p:cNvSpPr/>
          <p:nvPr/>
        </p:nvSpPr>
        <p:spPr>
          <a:xfrm>
            <a:off x="320040" y="4453128"/>
            <a:ext cx="8503920" cy="374904"/>
          </a:xfrm>
          <a:prstGeom prst="rect">
            <a:avLst/>
          </a:prstGeom>
          <a:solidFill>
            <a:srgbClr val="F0F6FF"/>
          </a:solidFill>
          <a:ln w="6350">
            <a:solidFill>
              <a:srgbClr val="D0DCF0"/>
            </a:solidFill>
            <a:prstDash val="solid"/>
          </a:ln>
        </p:spPr>
      </p:sp>
      <p:sp>
        <p:nvSpPr>
          <p:cNvPr id="21" name="Text 19">
            <a:hlinkClick r:id="rId11"/>
          </p:cNvPr>
          <p:cNvSpPr/>
          <p:nvPr/>
        </p:nvSpPr>
        <p:spPr>
          <a:xfrm>
            <a:off x="457200" y="4471416"/>
            <a:ext cx="8229600" cy="338328"/>
          </a:xfrm>
          <a:prstGeom prst="rect">
            <a:avLst/>
          </a:prstGeom>
          <a:noFill/>
          <a:ln/>
        </p:spPr>
        <p:txBody>
          <a:bodyPr wrap="square" lIns="0" tIns="0" rIns="0" bIns="0" rtlCol="0" anchor="ctr"/>
          <a:lstStyle/>
          <a:p>
            <a:pPr marL="0" indent="0">
              <a:buNone/>
            </a:pPr>
            <a:r>
              <a:rPr lang="en-US" sz="1100" u="sng" dirty="0">
                <a:solidFill>
                  <a:srgbClr val="1F6FEB"/>
                </a:solidFill>
                <a:latin typeface="Calibri" pitchFamily="34" charset="0"/>
                <a:ea typeface="Calibri" pitchFamily="34" charset="-122"/>
                <a:cs typeface="Calibri" pitchFamily="34" charset="-120"/>
                <a:hlinkClick r:id="rId11">
                  <a:extLst>
                    <a:ext uri="{A12FA001-AC4F-418D-AE19-62706E023703}">
                      <ahyp:hlinkClr xmlns:ahyp="http://schemas.microsoft.com/office/drawing/2018/hyperlinkcolor" val="tx"/>
                    </a:ext>
                  </a:extLst>
                </a:hlinkClick>
              </a:rPr>
              <a:t>[9]  HuggingFace — Open Source ML Tools</a:t>
            </a:r>
            <a:endParaRPr lang="en-US" sz="11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TotalTime>
  <Words>936</Words>
  <Application>Microsoft Office PowerPoint</Application>
  <PresentationFormat>On-screen Show (16:9)</PresentationFormat>
  <Paragraphs>79</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Careers in CS: AI/ML Engineer</dc:title>
  <dc:subject>PptxGenJS Presentation</dc:subject>
  <dc:creator>PptxGenJS</dc:creator>
  <cp:lastModifiedBy>Yousef Nazmi</cp:lastModifiedBy>
  <cp:revision>2</cp:revision>
  <dcterms:created xsi:type="dcterms:W3CDTF">2026-04-02T12:16:41Z</dcterms:created>
  <dcterms:modified xsi:type="dcterms:W3CDTF">2026-04-07T00:58:49Z</dcterms:modified>
</cp:coreProperties>
</file>